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1221" y="5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8A2EA5-7C63-42D9-A493-F3FE8E783B51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DDF6F61-2173-488E-A1F4-F683BD9E6B1D}">
      <dgm:prSet/>
      <dgm:spPr/>
      <dgm:t>
        <a:bodyPr/>
        <a:lstStyle/>
        <a:p>
          <a:r>
            <a:rPr lang="en-US"/>
            <a:t>Key Differences:</a:t>
          </a:r>
        </a:p>
      </dgm:t>
    </dgm:pt>
    <dgm:pt modelId="{3D14BA4E-25CA-458E-996D-FBA7ADC84416}" type="parTrans" cxnId="{A9737980-AAAF-4CB0-BBCA-CA8E9BFC974F}">
      <dgm:prSet/>
      <dgm:spPr/>
      <dgm:t>
        <a:bodyPr/>
        <a:lstStyle/>
        <a:p>
          <a:endParaRPr lang="en-US"/>
        </a:p>
      </dgm:t>
    </dgm:pt>
    <dgm:pt modelId="{E2089406-B53C-4116-9B3D-53CAA94EDC2A}" type="sibTrans" cxnId="{A9737980-AAAF-4CB0-BBCA-CA8E9BFC974F}">
      <dgm:prSet/>
      <dgm:spPr/>
      <dgm:t>
        <a:bodyPr/>
        <a:lstStyle/>
        <a:p>
          <a:endParaRPr lang="en-US"/>
        </a:p>
      </dgm:t>
    </dgm:pt>
    <dgm:pt modelId="{DC24495F-0120-475A-9930-677200157815}">
      <dgm:prSet/>
      <dgm:spPr/>
      <dgm:t>
        <a:bodyPr/>
        <a:lstStyle/>
        <a:p>
          <a:r>
            <a:rPr lang="en-US"/>
            <a:t>Classification: Fixed answer space, faster inference.</a:t>
          </a:r>
        </a:p>
      </dgm:t>
    </dgm:pt>
    <dgm:pt modelId="{D982970E-8469-4BFA-9D64-C9C4FEDF29DC}" type="parTrans" cxnId="{CF7361A0-87A7-4CB8-9F81-35A93030DF3B}">
      <dgm:prSet/>
      <dgm:spPr/>
      <dgm:t>
        <a:bodyPr/>
        <a:lstStyle/>
        <a:p>
          <a:endParaRPr lang="en-US"/>
        </a:p>
      </dgm:t>
    </dgm:pt>
    <dgm:pt modelId="{8B64B9C1-222F-43F6-9D61-CBDF2C54017A}" type="sibTrans" cxnId="{CF7361A0-87A7-4CB8-9F81-35A93030DF3B}">
      <dgm:prSet/>
      <dgm:spPr/>
      <dgm:t>
        <a:bodyPr/>
        <a:lstStyle/>
        <a:p>
          <a:endParaRPr lang="en-US"/>
        </a:p>
      </dgm:t>
    </dgm:pt>
    <dgm:pt modelId="{5896D7D2-0201-407B-8412-3C3A4B48F6B6}">
      <dgm:prSet/>
      <dgm:spPr/>
      <dgm:t>
        <a:bodyPr/>
        <a:lstStyle/>
        <a:p>
          <a:r>
            <a:rPr lang="en-US"/>
            <a:t>Generation: Open-ended answers, generates sequences.</a:t>
          </a:r>
        </a:p>
      </dgm:t>
    </dgm:pt>
    <dgm:pt modelId="{6E263B01-1AC0-4218-B761-48B815569A7E}" type="parTrans" cxnId="{AC5477C5-E208-4C3E-9053-0873F74076B4}">
      <dgm:prSet/>
      <dgm:spPr/>
      <dgm:t>
        <a:bodyPr/>
        <a:lstStyle/>
        <a:p>
          <a:endParaRPr lang="en-US"/>
        </a:p>
      </dgm:t>
    </dgm:pt>
    <dgm:pt modelId="{DC3AEEC1-F17E-43E7-B1D3-A4B488D34835}" type="sibTrans" cxnId="{AC5477C5-E208-4C3E-9053-0873F74076B4}">
      <dgm:prSet/>
      <dgm:spPr/>
      <dgm:t>
        <a:bodyPr/>
        <a:lstStyle/>
        <a:p>
          <a:endParaRPr lang="en-US"/>
        </a:p>
      </dgm:t>
    </dgm:pt>
    <dgm:pt modelId="{7390D81E-5618-4E86-A661-3D81991DCBFD}" type="pres">
      <dgm:prSet presAssocID="{658A2EA5-7C63-42D9-A493-F3FE8E783B51}" presName="linear" presStyleCnt="0">
        <dgm:presLayoutVars>
          <dgm:animLvl val="lvl"/>
          <dgm:resizeHandles val="exact"/>
        </dgm:presLayoutVars>
      </dgm:prSet>
      <dgm:spPr/>
    </dgm:pt>
    <dgm:pt modelId="{6C0CC11A-FD62-4C98-89F6-06146FFBA0EA}" type="pres">
      <dgm:prSet presAssocID="{1DDF6F61-2173-488E-A1F4-F683BD9E6B1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11283B5-2CB1-4A66-A0D6-38EDA2137940}" type="pres">
      <dgm:prSet presAssocID="{E2089406-B53C-4116-9B3D-53CAA94EDC2A}" presName="spacer" presStyleCnt="0"/>
      <dgm:spPr/>
    </dgm:pt>
    <dgm:pt modelId="{BA250F5B-6A47-4669-95A9-C4310E36F2A7}" type="pres">
      <dgm:prSet presAssocID="{DC24495F-0120-475A-9930-67720015781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7EC1802-7BB6-4EA5-9488-01EF619D5227}" type="pres">
      <dgm:prSet presAssocID="{8B64B9C1-222F-43F6-9D61-CBDF2C54017A}" presName="spacer" presStyleCnt="0"/>
      <dgm:spPr/>
    </dgm:pt>
    <dgm:pt modelId="{3C3EB956-6C72-4547-A9EF-514C6AE82E16}" type="pres">
      <dgm:prSet presAssocID="{5896D7D2-0201-407B-8412-3C3A4B48F6B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B78BC66-89C0-4613-8F45-23CC1F85F05B}" type="presOf" srcId="{DC24495F-0120-475A-9930-677200157815}" destId="{BA250F5B-6A47-4669-95A9-C4310E36F2A7}" srcOrd="0" destOrd="0" presId="urn:microsoft.com/office/officeart/2005/8/layout/vList2"/>
    <dgm:cxn modelId="{8091FB55-16A7-4BBA-AE16-F1A1DB2A13F2}" type="presOf" srcId="{5896D7D2-0201-407B-8412-3C3A4B48F6B6}" destId="{3C3EB956-6C72-4547-A9EF-514C6AE82E16}" srcOrd="0" destOrd="0" presId="urn:microsoft.com/office/officeart/2005/8/layout/vList2"/>
    <dgm:cxn modelId="{A9737980-AAAF-4CB0-BBCA-CA8E9BFC974F}" srcId="{658A2EA5-7C63-42D9-A493-F3FE8E783B51}" destId="{1DDF6F61-2173-488E-A1F4-F683BD9E6B1D}" srcOrd="0" destOrd="0" parTransId="{3D14BA4E-25CA-458E-996D-FBA7ADC84416}" sibTransId="{E2089406-B53C-4116-9B3D-53CAA94EDC2A}"/>
    <dgm:cxn modelId="{CC26ED8A-DD0E-4B3A-AD4F-91D45C98D0B8}" type="presOf" srcId="{658A2EA5-7C63-42D9-A493-F3FE8E783B51}" destId="{7390D81E-5618-4E86-A661-3D81991DCBFD}" srcOrd="0" destOrd="0" presId="urn:microsoft.com/office/officeart/2005/8/layout/vList2"/>
    <dgm:cxn modelId="{CF7361A0-87A7-4CB8-9F81-35A93030DF3B}" srcId="{658A2EA5-7C63-42D9-A493-F3FE8E783B51}" destId="{DC24495F-0120-475A-9930-677200157815}" srcOrd="1" destOrd="0" parTransId="{D982970E-8469-4BFA-9D64-C9C4FEDF29DC}" sibTransId="{8B64B9C1-222F-43F6-9D61-CBDF2C54017A}"/>
    <dgm:cxn modelId="{AC5477C5-E208-4C3E-9053-0873F74076B4}" srcId="{658A2EA5-7C63-42D9-A493-F3FE8E783B51}" destId="{5896D7D2-0201-407B-8412-3C3A4B48F6B6}" srcOrd="2" destOrd="0" parTransId="{6E263B01-1AC0-4218-B761-48B815569A7E}" sibTransId="{DC3AEEC1-F17E-43E7-B1D3-A4B488D34835}"/>
    <dgm:cxn modelId="{770F43CA-C8C8-4795-B2B1-F67C4FE99536}" type="presOf" srcId="{1DDF6F61-2173-488E-A1F4-F683BD9E6B1D}" destId="{6C0CC11A-FD62-4C98-89F6-06146FFBA0EA}" srcOrd="0" destOrd="0" presId="urn:microsoft.com/office/officeart/2005/8/layout/vList2"/>
    <dgm:cxn modelId="{A518F4F8-F0FB-47A6-986D-F9121D7B1EEE}" type="presParOf" srcId="{7390D81E-5618-4E86-A661-3D81991DCBFD}" destId="{6C0CC11A-FD62-4C98-89F6-06146FFBA0EA}" srcOrd="0" destOrd="0" presId="urn:microsoft.com/office/officeart/2005/8/layout/vList2"/>
    <dgm:cxn modelId="{D366E6A0-6B1C-4C87-AC43-A8B6F938E537}" type="presParOf" srcId="{7390D81E-5618-4E86-A661-3D81991DCBFD}" destId="{511283B5-2CB1-4A66-A0D6-38EDA2137940}" srcOrd="1" destOrd="0" presId="urn:microsoft.com/office/officeart/2005/8/layout/vList2"/>
    <dgm:cxn modelId="{1C13EB92-AA11-4C53-B1EB-E8026B01E0B5}" type="presParOf" srcId="{7390D81E-5618-4E86-A661-3D81991DCBFD}" destId="{BA250F5B-6A47-4669-95A9-C4310E36F2A7}" srcOrd="2" destOrd="0" presId="urn:microsoft.com/office/officeart/2005/8/layout/vList2"/>
    <dgm:cxn modelId="{058514F5-E90C-41B9-8EFE-A4A2BE1A3445}" type="presParOf" srcId="{7390D81E-5618-4E86-A661-3D81991DCBFD}" destId="{A7EC1802-7BB6-4EA5-9488-01EF619D5227}" srcOrd="3" destOrd="0" presId="urn:microsoft.com/office/officeart/2005/8/layout/vList2"/>
    <dgm:cxn modelId="{D60AFFA7-F462-4495-A487-1F515EC59A3B}" type="presParOf" srcId="{7390D81E-5618-4E86-A661-3D81991DCBFD}" destId="{3C3EB956-6C72-4547-A9EF-514C6AE82E1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7346FC-1611-41A8-A890-DA5EE3B08AF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A1277D6E-8497-4DB3-BA64-FE9B0B637802}">
      <dgm:prSet/>
      <dgm:spPr/>
      <dgm:t>
        <a:bodyPr/>
        <a:lstStyle/>
        <a:p>
          <a:r>
            <a:rPr lang="en-US"/>
            <a:t>Metrics Used:</a:t>
          </a:r>
        </a:p>
      </dgm:t>
    </dgm:pt>
    <dgm:pt modelId="{47C9F238-7E95-4BE8-A9EE-4ADBB75079DD}" type="parTrans" cxnId="{5B512335-A832-45D5-A0AB-5D0B33B872A3}">
      <dgm:prSet/>
      <dgm:spPr/>
      <dgm:t>
        <a:bodyPr/>
        <a:lstStyle/>
        <a:p>
          <a:endParaRPr lang="en-US"/>
        </a:p>
      </dgm:t>
    </dgm:pt>
    <dgm:pt modelId="{A3FF4308-EDC0-4134-88C3-8A2062DFACD6}" type="sibTrans" cxnId="{5B512335-A832-45D5-A0AB-5D0B33B872A3}">
      <dgm:prSet/>
      <dgm:spPr/>
      <dgm:t>
        <a:bodyPr/>
        <a:lstStyle/>
        <a:p>
          <a:endParaRPr lang="en-US"/>
        </a:p>
      </dgm:t>
    </dgm:pt>
    <dgm:pt modelId="{EEB99A4C-2A3D-4D43-B67F-2013393F841D}">
      <dgm:prSet/>
      <dgm:spPr/>
      <dgm:t>
        <a:bodyPr/>
        <a:lstStyle/>
        <a:p>
          <a:r>
            <a:rPr lang="en-US"/>
            <a:t>Accuracy: Percentage of correct answers.</a:t>
          </a:r>
        </a:p>
      </dgm:t>
    </dgm:pt>
    <dgm:pt modelId="{ADCF67DF-297D-43BD-826F-48DC55FB178C}" type="parTrans" cxnId="{92431BB2-88F7-45CC-891F-F17C1B54F6E0}">
      <dgm:prSet/>
      <dgm:spPr/>
      <dgm:t>
        <a:bodyPr/>
        <a:lstStyle/>
        <a:p>
          <a:endParaRPr lang="en-US"/>
        </a:p>
      </dgm:t>
    </dgm:pt>
    <dgm:pt modelId="{A9EBFCF4-9EC7-4615-BE10-B689FEE97612}" type="sibTrans" cxnId="{92431BB2-88F7-45CC-891F-F17C1B54F6E0}">
      <dgm:prSet/>
      <dgm:spPr/>
      <dgm:t>
        <a:bodyPr/>
        <a:lstStyle/>
        <a:p>
          <a:endParaRPr lang="en-US"/>
        </a:p>
      </dgm:t>
    </dgm:pt>
    <dgm:pt modelId="{D108CE13-E49E-47C1-84D1-E2312D420E0C}">
      <dgm:prSet/>
      <dgm:spPr/>
      <dgm:t>
        <a:bodyPr/>
        <a:lstStyle/>
        <a:p>
          <a:r>
            <a:rPr lang="en-US"/>
            <a:t>Macro F1 Score: Balances precision and recall.</a:t>
          </a:r>
        </a:p>
      </dgm:t>
    </dgm:pt>
    <dgm:pt modelId="{E5C79C7B-1A84-45C7-A6F1-1529153CE2EC}" type="parTrans" cxnId="{94FEF8FE-6C19-4613-B034-CDB1344CA0A1}">
      <dgm:prSet/>
      <dgm:spPr/>
      <dgm:t>
        <a:bodyPr/>
        <a:lstStyle/>
        <a:p>
          <a:endParaRPr lang="en-US"/>
        </a:p>
      </dgm:t>
    </dgm:pt>
    <dgm:pt modelId="{21E8E00A-6A2E-45CD-B0E7-6E22BD436104}" type="sibTrans" cxnId="{94FEF8FE-6C19-4613-B034-CDB1344CA0A1}">
      <dgm:prSet/>
      <dgm:spPr/>
      <dgm:t>
        <a:bodyPr/>
        <a:lstStyle/>
        <a:p>
          <a:endParaRPr lang="en-US"/>
        </a:p>
      </dgm:t>
    </dgm:pt>
    <dgm:pt modelId="{B17297C3-B771-430D-8AF8-30DD8BE5A64E}">
      <dgm:prSet/>
      <dgm:spPr/>
      <dgm:t>
        <a:bodyPr/>
        <a:lstStyle/>
        <a:p>
          <a:r>
            <a:rPr lang="en-US"/>
            <a:t>Wu and Palmer Similarity (WUPS): Measures semantic similarity.</a:t>
          </a:r>
        </a:p>
      </dgm:t>
    </dgm:pt>
    <dgm:pt modelId="{3FE06793-2D5D-4FC4-92CF-01BEBF35CEF6}" type="parTrans" cxnId="{7D5C0AF9-DED3-4154-8285-490BCFD5EC61}">
      <dgm:prSet/>
      <dgm:spPr/>
      <dgm:t>
        <a:bodyPr/>
        <a:lstStyle/>
        <a:p>
          <a:endParaRPr lang="en-US"/>
        </a:p>
      </dgm:t>
    </dgm:pt>
    <dgm:pt modelId="{F7218F80-006F-4EFD-B2B8-57C036614BDC}" type="sibTrans" cxnId="{7D5C0AF9-DED3-4154-8285-490BCFD5EC61}">
      <dgm:prSet/>
      <dgm:spPr/>
      <dgm:t>
        <a:bodyPr/>
        <a:lstStyle/>
        <a:p>
          <a:endParaRPr lang="en-US"/>
        </a:p>
      </dgm:t>
    </dgm:pt>
    <dgm:pt modelId="{B237AFEF-F1A0-44C2-A2FC-9F066F94FB57}" type="pres">
      <dgm:prSet presAssocID="{4B7346FC-1611-41A8-A890-DA5EE3B08AFE}" presName="root" presStyleCnt="0">
        <dgm:presLayoutVars>
          <dgm:dir/>
          <dgm:resizeHandles val="exact"/>
        </dgm:presLayoutVars>
      </dgm:prSet>
      <dgm:spPr/>
    </dgm:pt>
    <dgm:pt modelId="{B13CBB2C-B7D9-41BC-8F35-81E0FF98C67F}" type="pres">
      <dgm:prSet presAssocID="{A1277D6E-8497-4DB3-BA64-FE9B0B637802}" presName="compNode" presStyleCnt="0"/>
      <dgm:spPr/>
    </dgm:pt>
    <dgm:pt modelId="{084829DA-665E-4E94-B040-F74881C05023}" type="pres">
      <dgm:prSet presAssocID="{A1277D6E-8497-4DB3-BA64-FE9B0B63780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8C672146-FA51-4BEC-9FA5-BAA3006B36A6}" type="pres">
      <dgm:prSet presAssocID="{A1277D6E-8497-4DB3-BA64-FE9B0B637802}" presName="spaceRect" presStyleCnt="0"/>
      <dgm:spPr/>
    </dgm:pt>
    <dgm:pt modelId="{04F8A12C-DD60-4792-9917-11C3426C9AB3}" type="pres">
      <dgm:prSet presAssocID="{A1277D6E-8497-4DB3-BA64-FE9B0B637802}" presName="textRect" presStyleLbl="revTx" presStyleIdx="0" presStyleCnt="4">
        <dgm:presLayoutVars>
          <dgm:chMax val="1"/>
          <dgm:chPref val="1"/>
        </dgm:presLayoutVars>
      </dgm:prSet>
      <dgm:spPr/>
    </dgm:pt>
    <dgm:pt modelId="{2B74DC8E-AF66-4660-B642-B4E1B50EE5BA}" type="pres">
      <dgm:prSet presAssocID="{A3FF4308-EDC0-4134-88C3-8A2062DFACD6}" presName="sibTrans" presStyleCnt="0"/>
      <dgm:spPr/>
    </dgm:pt>
    <dgm:pt modelId="{52580D35-78BE-46D3-A833-AA44EFD9A41B}" type="pres">
      <dgm:prSet presAssocID="{EEB99A4C-2A3D-4D43-B67F-2013393F841D}" presName="compNode" presStyleCnt="0"/>
      <dgm:spPr/>
    </dgm:pt>
    <dgm:pt modelId="{8B95C3B8-8F8D-435D-8F78-B0D86F52072A}" type="pres">
      <dgm:prSet presAssocID="{EEB99A4C-2A3D-4D43-B67F-2013393F841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DE4C0D97-6E27-4BC7-97D9-DFF40D5E422C}" type="pres">
      <dgm:prSet presAssocID="{EEB99A4C-2A3D-4D43-B67F-2013393F841D}" presName="spaceRect" presStyleCnt="0"/>
      <dgm:spPr/>
    </dgm:pt>
    <dgm:pt modelId="{8BA279A9-15E8-4C2F-A574-582B9AF5D738}" type="pres">
      <dgm:prSet presAssocID="{EEB99A4C-2A3D-4D43-B67F-2013393F841D}" presName="textRect" presStyleLbl="revTx" presStyleIdx="1" presStyleCnt="4">
        <dgm:presLayoutVars>
          <dgm:chMax val="1"/>
          <dgm:chPref val="1"/>
        </dgm:presLayoutVars>
      </dgm:prSet>
      <dgm:spPr/>
    </dgm:pt>
    <dgm:pt modelId="{8187677C-3AFA-46A6-A646-35D86E8998FF}" type="pres">
      <dgm:prSet presAssocID="{A9EBFCF4-9EC7-4615-BE10-B689FEE97612}" presName="sibTrans" presStyleCnt="0"/>
      <dgm:spPr/>
    </dgm:pt>
    <dgm:pt modelId="{A748F1C2-81A4-49BE-8028-FAA4BB9F727C}" type="pres">
      <dgm:prSet presAssocID="{D108CE13-E49E-47C1-84D1-E2312D420E0C}" presName="compNode" presStyleCnt="0"/>
      <dgm:spPr/>
    </dgm:pt>
    <dgm:pt modelId="{C5747465-2412-4FA4-8ECD-4235598EBA5B}" type="pres">
      <dgm:prSet presAssocID="{D108CE13-E49E-47C1-84D1-E2312D420E0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wing Compass"/>
        </a:ext>
      </dgm:extLst>
    </dgm:pt>
    <dgm:pt modelId="{E1CA6FD6-FCBE-4285-9352-DEE3F231CA7E}" type="pres">
      <dgm:prSet presAssocID="{D108CE13-E49E-47C1-84D1-E2312D420E0C}" presName="spaceRect" presStyleCnt="0"/>
      <dgm:spPr/>
    </dgm:pt>
    <dgm:pt modelId="{E3784D7E-3459-47B3-8E0C-DF5E7637ED1E}" type="pres">
      <dgm:prSet presAssocID="{D108CE13-E49E-47C1-84D1-E2312D420E0C}" presName="textRect" presStyleLbl="revTx" presStyleIdx="2" presStyleCnt="4">
        <dgm:presLayoutVars>
          <dgm:chMax val="1"/>
          <dgm:chPref val="1"/>
        </dgm:presLayoutVars>
      </dgm:prSet>
      <dgm:spPr/>
    </dgm:pt>
    <dgm:pt modelId="{81C1537F-9FD1-485E-914C-D0165B6641EC}" type="pres">
      <dgm:prSet presAssocID="{21E8E00A-6A2E-45CD-B0E7-6E22BD436104}" presName="sibTrans" presStyleCnt="0"/>
      <dgm:spPr/>
    </dgm:pt>
    <dgm:pt modelId="{C982AEBB-CF8D-4114-9D27-1CA241031744}" type="pres">
      <dgm:prSet presAssocID="{B17297C3-B771-430D-8AF8-30DD8BE5A64E}" presName="compNode" presStyleCnt="0"/>
      <dgm:spPr/>
    </dgm:pt>
    <dgm:pt modelId="{63EE8120-10FC-4E38-95D2-F29C43BD6A91}" type="pres">
      <dgm:prSet presAssocID="{B17297C3-B771-430D-8AF8-30DD8BE5A64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7363810E-2B3B-4CAB-95F5-890C533D4A7E}" type="pres">
      <dgm:prSet presAssocID="{B17297C3-B771-430D-8AF8-30DD8BE5A64E}" presName="spaceRect" presStyleCnt="0"/>
      <dgm:spPr/>
    </dgm:pt>
    <dgm:pt modelId="{D54914FC-AEF6-4AAC-8087-AE071ACA5907}" type="pres">
      <dgm:prSet presAssocID="{B17297C3-B771-430D-8AF8-30DD8BE5A64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B512335-A832-45D5-A0AB-5D0B33B872A3}" srcId="{4B7346FC-1611-41A8-A890-DA5EE3B08AFE}" destId="{A1277D6E-8497-4DB3-BA64-FE9B0B637802}" srcOrd="0" destOrd="0" parTransId="{47C9F238-7E95-4BE8-A9EE-4ADBB75079DD}" sibTransId="{A3FF4308-EDC0-4134-88C3-8A2062DFACD6}"/>
    <dgm:cxn modelId="{E98BAE45-4EC4-426A-A280-40071B428E31}" type="presOf" srcId="{B17297C3-B771-430D-8AF8-30DD8BE5A64E}" destId="{D54914FC-AEF6-4AAC-8087-AE071ACA5907}" srcOrd="0" destOrd="0" presId="urn:microsoft.com/office/officeart/2018/2/layout/IconLabelList"/>
    <dgm:cxn modelId="{0689267E-04D7-4B6C-BCAF-F99CE2D39618}" type="presOf" srcId="{D108CE13-E49E-47C1-84D1-E2312D420E0C}" destId="{E3784D7E-3459-47B3-8E0C-DF5E7637ED1E}" srcOrd="0" destOrd="0" presId="urn:microsoft.com/office/officeart/2018/2/layout/IconLabelList"/>
    <dgm:cxn modelId="{02B0A698-F946-4AA7-AA22-5C440AB71882}" type="presOf" srcId="{A1277D6E-8497-4DB3-BA64-FE9B0B637802}" destId="{04F8A12C-DD60-4792-9917-11C3426C9AB3}" srcOrd="0" destOrd="0" presId="urn:microsoft.com/office/officeart/2018/2/layout/IconLabelList"/>
    <dgm:cxn modelId="{92431BB2-88F7-45CC-891F-F17C1B54F6E0}" srcId="{4B7346FC-1611-41A8-A890-DA5EE3B08AFE}" destId="{EEB99A4C-2A3D-4D43-B67F-2013393F841D}" srcOrd="1" destOrd="0" parTransId="{ADCF67DF-297D-43BD-826F-48DC55FB178C}" sibTransId="{A9EBFCF4-9EC7-4615-BE10-B689FEE97612}"/>
    <dgm:cxn modelId="{1030DABD-54BA-40E5-A375-CD178DAFE497}" type="presOf" srcId="{4B7346FC-1611-41A8-A890-DA5EE3B08AFE}" destId="{B237AFEF-F1A0-44C2-A2FC-9F066F94FB57}" srcOrd="0" destOrd="0" presId="urn:microsoft.com/office/officeart/2018/2/layout/IconLabelList"/>
    <dgm:cxn modelId="{2D27B5BE-FF3D-4E0C-85AB-D8861648DC9E}" type="presOf" srcId="{EEB99A4C-2A3D-4D43-B67F-2013393F841D}" destId="{8BA279A9-15E8-4C2F-A574-582B9AF5D738}" srcOrd="0" destOrd="0" presId="urn:microsoft.com/office/officeart/2018/2/layout/IconLabelList"/>
    <dgm:cxn modelId="{7D5C0AF9-DED3-4154-8285-490BCFD5EC61}" srcId="{4B7346FC-1611-41A8-A890-DA5EE3B08AFE}" destId="{B17297C3-B771-430D-8AF8-30DD8BE5A64E}" srcOrd="3" destOrd="0" parTransId="{3FE06793-2D5D-4FC4-92CF-01BEBF35CEF6}" sibTransId="{F7218F80-006F-4EFD-B2B8-57C036614BDC}"/>
    <dgm:cxn modelId="{94FEF8FE-6C19-4613-B034-CDB1344CA0A1}" srcId="{4B7346FC-1611-41A8-A890-DA5EE3B08AFE}" destId="{D108CE13-E49E-47C1-84D1-E2312D420E0C}" srcOrd="2" destOrd="0" parTransId="{E5C79C7B-1A84-45C7-A6F1-1529153CE2EC}" sibTransId="{21E8E00A-6A2E-45CD-B0E7-6E22BD436104}"/>
    <dgm:cxn modelId="{46DBF697-CFAC-4D2A-8AFE-D397FDB6F07B}" type="presParOf" srcId="{B237AFEF-F1A0-44C2-A2FC-9F066F94FB57}" destId="{B13CBB2C-B7D9-41BC-8F35-81E0FF98C67F}" srcOrd="0" destOrd="0" presId="urn:microsoft.com/office/officeart/2018/2/layout/IconLabelList"/>
    <dgm:cxn modelId="{F5D3E018-83BC-4BD6-BE97-D4504C025956}" type="presParOf" srcId="{B13CBB2C-B7D9-41BC-8F35-81E0FF98C67F}" destId="{084829DA-665E-4E94-B040-F74881C05023}" srcOrd="0" destOrd="0" presId="urn:microsoft.com/office/officeart/2018/2/layout/IconLabelList"/>
    <dgm:cxn modelId="{EFE831CC-0F22-4918-9B4D-3DFE2B93FA34}" type="presParOf" srcId="{B13CBB2C-B7D9-41BC-8F35-81E0FF98C67F}" destId="{8C672146-FA51-4BEC-9FA5-BAA3006B36A6}" srcOrd="1" destOrd="0" presId="urn:microsoft.com/office/officeart/2018/2/layout/IconLabelList"/>
    <dgm:cxn modelId="{67FE9192-FA86-4050-9EA2-2985097CBBDA}" type="presParOf" srcId="{B13CBB2C-B7D9-41BC-8F35-81E0FF98C67F}" destId="{04F8A12C-DD60-4792-9917-11C3426C9AB3}" srcOrd="2" destOrd="0" presId="urn:microsoft.com/office/officeart/2018/2/layout/IconLabelList"/>
    <dgm:cxn modelId="{C076F282-0849-4348-84ED-800AF0235264}" type="presParOf" srcId="{B237AFEF-F1A0-44C2-A2FC-9F066F94FB57}" destId="{2B74DC8E-AF66-4660-B642-B4E1B50EE5BA}" srcOrd="1" destOrd="0" presId="urn:microsoft.com/office/officeart/2018/2/layout/IconLabelList"/>
    <dgm:cxn modelId="{524CB22D-75EA-4BD1-8A0F-A862D2EBBFC4}" type="presParOf" srcId="{B237AFEF-F1A0-44C2-A2FC-9F066F94FB57}" destId="{52580D35-78BE-46D3-A833-AA44EFD9A41B}" srcOrd="2" destOrd="0" presId="urn:microsoft.com/office/officeart/2018/2/layout/IconLabelList"/>
    <dgm:cxn modelId="{109CC8F8-C58D-403F-BAD0-DC9E5374F6A1}" type="presParOf" srcId="{52580D35-78BE-46D3-A833-AA44EFD9A41B}" destId="{8B95C3B8-8F8D-435D-8F78-B0D86F52072A}" srcOrd="0" destOrd="0" presId="urn:microsoft.com/office/officeart/2018/2/layout/IconLabelList"/>
    <dgm:cxn modelId="{6C776589-36DB-4FD2-AD7A-A3EDCEF46823}" type="presParOf" srcId="{52580D35-78BE-46D3-A833-AA44EFD9A41B}" destId="{DE4C0D97-6E27-4BC7-97D9-DFF40D5E422C}" srcOrd="1" destOrd="0" presId="urn:microsoft.com/office/officeart/2018/2/layout/IconLabelList"/>
    <dgm:cxn modelId="{E06C3437-2861-4704-8B78-77EC9CE9E7A7}" type="presParOf" srcId="{52580D35-78BE-46D3-A833-AA44EFD9A41B}" destId="{8BA279A9-15E8-4C2F-A574-582B9AF5D738}" srcOrd="2" destOrd="0" presId="urn:microsoft.com/office/officeart/2018/2/layout/IconLabelList"/>
    <dgm:cxn modelId="{FD97A110-D47B-4C42-AF29-2203F962AB33}" type="presParOf" srcId="{B237AFEF-F1A0-44C2-A2FC-9F066F94FB57}" destId="{8187677C-3AFA-46A6-A646-35D86E8998FF}" srcOrd="3" destOrd="0" presId="urn:microsoft.com/office/officeart/2018/2/layout/IconLabelList"/>
    <dgm:cxn modelId="{CD2809E4-F151-4D2C-875F-EA1CA0CB05EB}" type="presParOf" srcId="{B237AFEF-F1A0-44C2-A2FC-9F066F94FB57}" destId="{A748F1C2-81A4-49BE-8028-FAA4BB9F727C}" srcOrd="4" destOrd="0" presId="urn:microsoft.com/office/officeart/2018/2/layout/IconLabelList"/>
    <dgm:cxn modelId="{9E74808C-7462-41EB-8A55-0D5C3F364249}" type="presParOf" srcId="{A748F1C2-81A4-49BE-8028-FAA4BB9F727C}" destId="{C5747465-2412-4FA4-8ECD-4235598EBA5B}" srcOrd="0" destOrd="0" presId="urn:microsoft.com/office/officeart/2018/2/layout/IconLabelList"/>
    <dgm:cxn modelId="{DD276170-A9E9-45C1-A643-AC18AD496A38}" type="presParOf" srcId="{A748F1C2-81A4-49BE-8028-FAA4BB9F727C}" destId="{E1CA6FD6-FCBE-4285-9352-DEE3F231CA7E}" srcOrd="1" destOrd="0" presId="urn:microsoft.com/office/officeart/2018/2/layout/IconLabelList"/>
    <dgm:cxn modelId="{F617AD59-5847-4598-8B26-B027BB9F2C03}" type="presParOf" srcId="{A748F1C2-81A4-49BE-8028-FAA4BB9F727C}" destId="{E3784D7E-3459-47B3-8E0C-DF5E7637ED1E}" srcOrd="2" destOrd="0" presId="urn:microsoft.com/office/officeart/2018/2/layout/IconLabelList"/>
    <dgm:cxn modelId="{F98BD007-A8E9-423A-8486-5A52566CE349}" type="presParOf" srcId="{B237AFEF-F1A0-44C2-A2FC-9F066F94FB57}" destId="{81C1537F-9FD1-485E-914C-D0165B6641EC}" srcOrd="5" destOrd="0" presId="urn:microsoft.com/office/officeart/2018/2/layout/IconLabelList"/>
    <dgm:cxn modelId="{0E1FB734-95DF-405B-8C4B-2B2848B27872}" type="presParOf" srcId="{B237AFEF-F1A0-44C2-A2FC-9F066F94FB57}" destId="{C982AEBB-CF8D-4114-9D27-1CA241031744}" srcOrd="6" destOrd="0" presId="urn:microsoft.com/office/officeart/2018/2/layout/IconLabelList"/>
    <dgm:cxn modelId="{55385867-5B00-4981-9EDB-BEC66CBEAFBD}" type="presParOf" srcId="{C982AEBB-CF8D-4114-9D27-1CA241031744}" destId="{63EE8120-10FC-4E38-95D2-F29C43BD6A91}" srcOrd="0" destOrd="0" presId="urn:microsoft.com/office/officeart/2018/2/layout/IconLabelList"/>
    <dgm:cxn modelId="{111C04AB-CB45-4602-AD04-782460AB2841}" type="presParOf" srcId="{C982AEBB-CF8D-4114-9D27-1CA241031744}" destId="{7363810E-2B3B-4CAB-95F5-890C533D4A7E}" srcOrd="1" destOrd="0" presId="urn:microsoft.com/office/officeart/2018/2/layout/IconLabelList"/>
    <dgm:cxn modelId="{75E2CF3C-B205-4908-B977-20289EF569D0}" type="presParOf" srcId="{C982AEBB-CF8D-4114-9D27-1CA241031744}" destId="{D54914FC-AEF6-4AAC-8087-AE071ACA590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8EE2B11-4D33-4603-901C-0FD7EE68200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7569B90-6B5E-4A39-8198-059F486DC3A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Challenges: Long training time.</a:t>
          </a:r>
        </a:p>
      </dgm:t>
    </dgm:pt>
    <dgm:pt modelId="{840E68A3-AA7B-4FB1-A1A3-B35175AE8B28}" type="parTrans" cxnId="{F5FC43C7-B811-4113-8E90-0F879461A95A}">
      <dgm:prSet/>
      <dgm:spPr/>
      <dgm:t>
        <a:bodyPr/>
        <a:lstStyle/>
        <a:p>
          <a:endParaRPr lang="en-US"/>
        </a:p>
      </dgm:t>
    </dgm:pt>
    <dgm:pt modelId="{C7F784C4-D22C-4D16-869B-B5630F9791AD}" type="sibTrans" cxnId="{F5FC43C7-B811-4113-8E90-0F879461A95A}">
      <dgm:prSet/>
      <dgm:spPr/>
      <dgm:t>
        <a:bodyPr/>
        <a:lstStyle/>
        <a:p>
          <a:endParaRPr lang="en-US"/>
        </a:p>
      </dgm:t>
    </dgm:pt>
    <dgm:pt modelId="{61655FFC-9DCC-4F0B-83FE-3DD63339AEF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Limited dataset size (DAQUAR).</a:t>
          </a:r>
        </a:p>
      </dgm:t>
    </dgm:pt>
    <dgm:pt modelId="{89975400-86C0-401E-B1EB-9F3DF2C0608E}" type="parTrans" cxnId="{5E75C1B8-1692-499F-A42B-9B3079CA6EA6}">
      <dgm:prSet/>
      <dgm:spPr/>
      <dgm:t>
        <a:bodyPr/>
        <a:lstStyle/>
        <a:p>
          <a:endParaRPr lang="en-US"/>
        </a:p>
      </dgm:t>
    </dgm:pt>
    <dgm:pt modelId="{2BDD3E4C-BD33-4CF6-BC61-81FAD72D2702}" type="sibTrans" cxnId="{5E75C1B8-1692-499F-A42B-9B3079CA6EA6}">
      <dgm:prSet/>
      <dgm:spPr/>
      <dgm:t>
        <a:bodyPr/>
        <a:lstStyle/>
        <a:p>
          <a:endParaRPr lang="en-US"/>
        </a:p>
      </dgm:t>
    </dgm:pt>
    <dgm:pt modelId="{D98C49A5-4DB1-455D-A3F1-ED68A2A517B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High computational requirements.</a:t>
          </a:r>
        </a:p>
      </dgm:t>
    </dgm:pt>
    <dgm:pt modelId="{40B0CBB8-0D30-4E31-A270-E7A2B6C66010}" type="parTrans" cxnId="{78431950-E42D-4AE8-86CB-220D26EF4DC7}">
      <dgm:prSet/>
      <dgm:spPr/>
      <dgm:t>
        <a:bodyPr/>
        <a:lstStyle/>
        <a:p>
          <a:endParaRPr lang="en-US"/>
        </a:p>
      </dgm:t>
    </dgm:pt>
    <dgm:pt modelId="{2349FB12-27F1-44A7-81CE-87EDD8FF8BE5}" type="sibTrans" cxnId="{78431950-E42D-4AE8-86CB-220D26EF4DC7}">
      <dgm:prSet/>
      <dgm:spPr/>
      <dgm:t>
        <a:bodyPr/>
        <a:lstStyle/>
        <a:p>
          <a:endParaRPr lang="en-US"/>
        </a:p>
      </dgm:t>
    </dgm:pt>
    <dgm:pt modelId="{5A537186-CDB7-4E54-82A0-F35E453A03F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Semantic metrics lack sentence-level coverage.</a:t>
          </a:r>
        </a:p>
      </dgm:t>
    </dgm:pt>
    <dgm:pt modelId="{C4B2AE1E-FCFB-45A9-AEDD-1B6A2B54282F}" type="parTrans" cxnId="{C9477B04-672D-4982-91BC-99C501BE4E7F}">
      <dgm:prSet/>
      <dgm:spPr/>
      <dgm:t>
        <a:bodyPr/>
        <a:lstStyle/>
        <a:p>
          <a:endParaRPr lang="en-US"/>
        </a:p>
      </dgm:t>
    </dgm:pt>
    <dgm:pt modelId="{F5D5508D-C7BD-431C-98C9-258539039A41}" type="sibTrans" cxnId="{C9477B04-672D-4982-91BC-99C501BE4E7F}">
      <dgm:prSet/>
      <dgm:spPr/>
      <dgm:t>
        <a:bodyPr/>
        <a:lstStyle/>
        <a:p>
          <a:endParaRPr lang="en-US"/>
        </a:p>
      </dgm:t>
    </dgm:pt>
    <dgm:pt modelId="{07A301C0-C414-41B0-B662-DC087A3FDF77}" type="pres">
      <dgm:prSet presAssocID="{F8EE2B11-4D33-4603-901C-0FD7EE68200F}" presName="root" presStyleCnt="0">
        <dgm:presLayoutVars>
          <dgm:dir/>
          <dgm:resizeHandles val="exact"/>
        </dgm:presLayoutVars>
      </dgm:prSet>
      <dgm:spPr/>
    </dgm:pt>
    <dgm:pt modelId="{2EAFF5FB-8DF3-4ED6-B2C8-AC6639F6D833}" type="pres">
      <dgm:prSet presAssocID="{B7569B90-6B5E-4A39-8198-059F486DC3A9}" presName="compNode" presStyleCnt="0"/>
      <dgm:spPr/>
    </dgm:pt>
    <dgm:pt modelId="{87EDFCA5-1BDB-42E7-ADAF-0C2FBCA18C14}" type="pres">
      <dgm:prSet presAssocID="{B7569B90-6B5E-4A39-8198-059F486DC3A9}" presName="bgRect" presStyleLbl="bgShp" presStyleIdx="0" presStyleCnt="4"/>
      <dgm:spPr/>
    </dgm:pt>
    <dgm:pt modelId="{9DEC4BB9-1A3D-446F-94F6-763CC7AE3F69}" type="pres">
      <dgm:prSet presAssocID="{B7569B90-6B5E-4A39-8198-059F486DC3A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857C0893-59FA-426B-B237-A75C22A69AB1}" type="pres">
      <dgm:prSet presAssocID="{B7569B90-6B5E-4A39-8198-059F486DC3A9}" presName="spaceRect" presStyleCnt="0"/>
      <dgm:spPr/>
    </dgm:pt>
    <dgm:pt modelId="{1F4D91E3-BCE6-4768-BC12-E05238BD9EB5}" type="pres">
      <dgm:prSet presAssocID="{B7569B90-6B5E-4A39-8198-059F486DC3A9}" presName="parTx" presStyleLbl="revTx" presStyleIdx="0" presStyleCnt="4">
        <dgm:presLayoutVars>
          <dgm:chMax val="0"/>
          <dgm:chPref val="0"/>
        </dgm:presLayoutVars>
      </dgm:prSet>
      <dgm:spPr/>
    </dgm:pt>
    <dgm:pt modelId="{9A7E7DCD-A36C-4804-BAE1-DBF2C5709597}" type="pres">
      <dgm:prSet presAssocID="{C7F784C4-D22C-4D16-869B-B5630F9791AD}" presName="sibTrans" presStyleCnt="0"/>
      <dgm:spPr/>
    </dgm:pt>
    <dgm:pt modelId="{A7E94A2A-C581-457F-A878-FE83EDCB4CB8}" type="pres">
      <dgm:prSet presAssocID="{61655FFC-9DCC-4F0B-83FE-3DD63339AEF3}" presName="compNode" presStyleCnt="0"/>
      <dgm:spPr/>
    </dgm:pt>
    <dgm:pt modelId="{9DA2658E-2B27-4607-9902-BF2BAB55163F}" type="pres">
      <dgm:prSet presAssocID="{61655FFC-9DCC-4F0B-83FE-3DD63339AEF3}" presName="bgRect" presStyleLbl="bgShp" presStyleIdx="1" presStyleCnt="4"/>
      <dgm:spPr/>
    </dgm:pt>
    <dgm:pt modelId="{4DBEE877-595E-40FE-B4F7-C8179307E0A4}" type="pres">
      <dgm:prSet presAssocID="{61655FFC-9DCC-4F0B-83FE-3DD63339AEF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606DB35E-BC8E-4850-AF17-1667573824B2}" type="pres">
      <dgm:prSet presAssocID="{61655FFC-9DCC-4F0B-83FE-3DD63339AEF3}" presName="spaceRect" presStyleCnt="0"/>
      <dgm:spPr/>
    </dgm:pt>
    <dgm:pt modelId="{1F80FADF-EBFD-47F3-902D-DB8399D3DA9F}" type="pres">
      <dgm:prSet presAssocID="{61655FFC-9DCC-4F0B-83FE-3DD63339AEF3}" presName="parTx" presStyleLbl="revTx" presStyleIdx="1" presStyleCnt="4">
        <dgm:presLayoutVars>
          <dgm:chMax val="0"/>
          <dgm:chPref val="0"/>
        </dgm:presLayoutVars>
      </dgm:prSet>
      <dgm:spPr/>
    </dgm:pt>
    <dgm:pt modelId="{0786F810-5C2C-4B94-8F77-292AF073AF9A}" type="pres">
      <dgm:prSet presAssocID="{2BDD3E4C-BD33-4CF6-BC61-81FAD72D2702}" presName="sibTrans" presStyleCnt="0"/>
      <dgm:spPr/>
    </dgm:pt>
    <dgm:pt modelId="{07AA699F-9571-4081-88F3-242493BBA18E}" type="pres">
      <dgm:prSet presAssocID="{D98C49A5-4DB1-455D-A3F1-ED68A2A517BF}" presName="compNode" presStyleCnt="0"/>
      <dgm:spPr/>
    </dgm:pt>
    <dgm:pt modelId="{BE3F5506-396B-4D28-944E-E0BA9E9D5651}" type="pres">
      <dgm:prSet presAssocID="{D98C49A5-4DB1-455D-A3F1-ED68A2A517BF}" presName="bgRect" presStyleLbl="bgShp" presStyleIdx="2" presStyleCnt="4"/>
      <dgm:spPr/>
    </dgm:pt>
    <dgm:pt modelId="{ED227917-61FF-432E-A30B-02509B3E3CC6}" type="pres">
      <dgm:prSet presAssocID="{D98C49A5-4DB1-455D-A3F1-ED68A2A517B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E8CC7F88-004F-4869-9140-A18E49ACBE49}" type="pres">
      <dgm:prSet presAssocID="{D98C49A5-4DB1-455D-A3F1-ED68A2A517BF}" presName="spaceRect" presStyleCnt="0"/>
      <dgm:spPr/>
    </dgm:pt>
    <dgm:pt modelId="{0BA3B993-0194-495B-BA64-179FD349A436}" type="pres">
      <dgm:prSet presAssocID="{D98C49A5-4DB1-455D-A3F1-ED68A2A517BF}" presName="parTx" presStyleLbl="revTx" presStyleIdx="2" presStyleCnt="4">
        <dgm:presLayoutVars>
          <dgm:chMax val="0"/>
          <dgm:chPref val="0"/>
        </dgm:presLayoutVars>
      </dgm:prSet>
      <dgm:spPr/>
    </dgm:pt>
    <dgm:pt modelId="{0F719D82-25C7-41FC-96ED-F18F9086832D}" type="pres">
      <dgm:prSet presAssocID="{2349FB12-27F1-44A7-81CE-87EDD8FF8BE5}" presName="sibTrans" presStyleCnt="0"/>
      <dgm:spPr/>
    </dgm:pt>
    <dgm:pt modelId="{19689DB3-F18D-498E-83E6-A3BC7B9B9071}" type="pres">
      <dgm:prSet presAssocID="{5A537186-CDB7-4E54-82A0-F35E453A03FA}" presName="compNode" presStyleCnt="0"/>
      <dgm:spPr/>
    </dgm:pt>
    <dgm:pt modelId="{A9C1D5E8-CED0-4EDE-9583-6F51F44F0726}" type="pres">
      <dgm:prSet presAssocID="{5A537186-CDB7-4E54-82A0-F35E453A03FA}" presName="bgRect" presStyleLbl="bgShp" presStyleIdx="3" presStyleCnt="4"/>
      <dgm:spPr/>
    </dgm:pt>
    <dgm:pt modelId="{1A6D36BB-E6F3-4D57-BF11-916600F87F96}" type="pres">
      <dgm:prSet presAssocID="{5A537186-CDB7-4E54-82A0-F35E453A03F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Quotation Mark"/>
        </a:ext>
      </dgm:extLst>
    </dgm:pt>
    <dgm:pt modelId="{83A28B5B-484C-4362-ABDE-61B86FC52525}" type="pres">
      <dgm:prSet presAssocID="{5A537186-CDB7-4E54-82A0-F35E453A03FA}" presName="spaceRect" presStyleCnt="0"/>
      <dgm:spPr/>
    </dgm:pt>
    <dgm:pt modelId="{1F9F4AF4-322D-4EAE-A6DD-CC749B039559}" type="pres">
      <dgm:prSet presAssocID="{5A537186-CDB7-4E54-82A0-F35E453A03F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C9477B04-672D-4982-91BC-99C501BE4E7F}" srcId="{F8EE2B11-4D33-4603-901C-0FD7EE68200F}" destId="{5A537186-CDB7-4E54-82A0-F35E453A03FA}" srcOrd="3" destOrd="0" parTransId="{C4B2AE1E-FCFB-45A9-AEDD-1B6A2B54282F}" sibTransId="{F5D5508D-C7BD-431C-98C9-258539039A41}"/>
    <dgm:cxn modelId="{FCA8AA12-35B1-4D44-9654-FDED52A8AC04}" type="presOf" srcId="{F8EE2B11-4D33-4603-901C-0FD7EE68200F}" destId="{07A301C0-C414-41B0-B662-DC087A3FDF77}" srcOrd="0" destOrd="0" presId="urn:microsoft.com/office/officeart/2018/2/layout/IconVerticalSolidList"/>
    <dgm:cxn modelId="{4E75F528-3A5A-4EDF-8EB6-293AD8D8EB0E}" type="presOf" srcId="{D98C49A5-4DB1-455D-A3F1-ED68A2A517BF}" destId="{0BA3B993-0194-495B-BA64-179FD349A436}" srcOrd="0" destOrd="0" presId="urn:microsoft.com/office/officeart/2018/2/layout/IconVerticalSolidList"/>
    <dgm:cxn modelId="{564B7B3B-0AD1-4F64-BE11-ABF0ACF69A52}" type="presOf" srcId="{B7569B90-6B5E-4A39-8198-059F486DC3A9}" destId="{1F4D91E3-BCE6-4768-BC12-E05238BD9EB5}" srcOrd="0" destOrd="0" presId="urn:microsoft.com/office/officeart/2018/2/layout/IconVerticalSolidList"/>
    <dgm:cxn modelId="{4A40F844-A577-448C-86E8-F0975D1F6CCE}" type="presOf" srcId="{61655FFC-9DCC-4F0B-83FE-3DD63339AEF3}" destId="{1F80FADF-EBFD-47F3-902D-DB8399D3DA9F}" srcOrd="0" destOrd="0" presId="urn:microsoft.com/office/officeart/2018/2/layout/IconVerticalSolidList"/>
    <dgm:cxn modelId="{78431950-E42D-4AE8-86CB-220D26EF4DC7}" srcId="{F8EE2B11-4D33-4603-901C-0FD7EE68200F}" destId="{D98C49A5-4DB1-455D-A3F1-ED68A2A517BF}" srcOrd="2" destOrd="0" parTransId="{40B0CBB8-0D30-4E31-A270-E7A2B6C66010}" sibTransId="{2349FB12-27F1-44A7-81CE-87EDD8FF8BE5}"/>
    <dgm:cxn modelId="{B546E979-E94B-4789-9D25-B3C6BEB66BCE}" type="presOf" srcId="{5A537186-CDB7-4E54-82A0-F35E453A03FA}" destId="{1F9F4AF4-322D-4EAE-A6DD-CC749B039559}" srcOrd="0" destOrd="0" presId="urn:microsoft.com/office/officeart/2018/2/layout/IconVerticalSolidList"/>
    <dgm:cxn modelId="{5E75C1B8-1692-499F-A42B-9B3079CA6EA6}" srcId="{F8EE2B11-4D33-4603-901C-0FD7EE68200F}" destId="{61655FFC-9DCC-4F0B-83FE-3DD63339AEF3}" srcOrd="1" destOrd="0" parTransId="{89975400-86C0-401E-B1EB-9F3DF2C0608E}" sibTransId="{2BDD3E4C-BD33-4CF6-BC61-81FAD72D2702}"/>
    <dgm:cxn modelId="{F5FC43C7-B811-4113-8E90-0F879461A95A}" srcId="{F8EE2B11-4D33-4603-901C-0FD7EE68200F}" destId="{B7569B90-6B5E-4A39-8198-059F486DC3A9}" srcOrd="0" destOrd="0" parTransId="{840E68A3-AA7B-4FB1-A1A3-B35175AE8B28}" sibTransId="{C7F784C4-D22C-4D16-869B-B5630F9791AD}"/>
    <dgm:cxn modelId="{4C667D63-4B90-4EBC-9662-FA2562E3C507}" type="presParOf" srcId="{07A301C0-C414-41B0-B662-DC087A3FDF77}" destId="{2EAFF5FB-8DF3-4ED6-B2C8-AC6639F6D833}" srcOrd="0" destOrd="0" presId="urn:microsoft.com/office/officeart/2018/2/layout/IconVerticalSolidList"/>
    <dgm:cxn modelId="{21D3B6B7-AB1F-4C62-B5AF-ACA10E6C2681}" type="presParOf" srcId="{2EAFF5FB-8DF3-4ED6-B2C8-AC6639F6D833}" destId="{87EDFCA5-1BDB-42E7-ADAF-0C2FBCA18C14}" srcOrd="0" destOrd="0" presId="urn:microsoft.com/office/officeart/2018/2/layout/IconVerticalSolidList"/>
    <dgm:cxn modelId="{D5575684-21B1-40D7-8821-7EEB282671BB}" type="presParOf" srcId="{2EAFF5FB-8DF3-4ED6-B2C8-AC6639F6D833}" destId="{9DEC4BB9-1A3D-446F-94F6-763CC7AE3F69}" srcOrd="1" destOrd="0" presId="urn:microsoft.com/office/officeart/2018/2/layout/IconVerticalSolidList"/>
    <dgm:cxn modelId="{92711083-265B-4CB7-A92C-D00B1A459644}" type="presParOf" srcId="{2EAFF5FB-8DF3-4ED6-B2C8-AC6639F6D833}" destId="{857C0893-59FA-426B-B237-A75C22A69AB1}" srcOrd="2" destOrd="0" presId="urn:microsoft.com/office/officeart/2018/2/layout/IconVerticalSolidList"/>
    <dgm:cxn modelId="{BE627A8E-618C-481E-A22A-984A3266494F}" type="presParOf" srcId="{2EAFF5FB-8DF3-4ED6-B2C8-AC6639F6D833}" destId="{1F4D91E3-BCE6-4768-BC12-E05238BD9EB5}" srcOrd="3" destOrd="0" presId="urn:microsoft.com/office/officeart/2018/2/layout/IconVerticalSolidList"/>
    <dgm:cxn modelId="{67DFFD4A-8257-426E-87E5-2DA3E4A37042}" type="presParOf" srcId="{07A301C0-C414-41B0-B662-DC087A3FDF77}" destId="{9A7E7DCD-A36C-4804-BAE1-DBF2C5709597}" srcOrd="1" destOrd="0" presId="urn:microsoft.com/office/officeart/2018/2/layout/IconVerticalSolidList"/>
    <dgm:cxn modelId="{D308D310-561A-495F-AD73-7A51F97C112A}" type="presParOf" srcId="{07A301C0-C414-41B0-B662-DC087A3FDF77}" destId="{A7E94A2A-C581-457F-A878-FE83EDCB4CB8}" srcOrd="2" destOrd="0" presId="urn:microsoft.com/office/officeart/2018/2/layout/IconVerticalSolidList"/>
    <dgm:cxn modelId="{B905D3E7-9F9C-4F8B-9F0A-75E263BB610A}" type="presParOf" srcId="{A7E94A2A-C581-457F-A878-FE83EDCB4CB8}" destId="{9DA2658E-2B27-4607-9902-BF2BAB55163F}" srcOrd="0" destOrd="0" presId="urn:microsoft.com/office/officeart/2018/2/layout/IconVerticalSolidList"/>
    <dgm:cxn modelId="{3E90141A-AD7A-4A5D-BE7E-A151011131B3}" type="presParOf" srcId="{A7E94A2A-C581-457F-A878-FE83EDCB4CB8}" destId="{4DBEE877-595E-40FE-B4F7-C8179307E0A4}" srcOrd="1" destOrd="0" presId="urn:microsoft.com/office/officeart/2018/2/layout/IconVerticalSolidList"/>
    <dgm:cxn modelId="{3E846709-6C74-4110-827A-941EFD78C921}" type="presParOf" srcId="{A7E94A2A-C581-457F-A878-FE83EDCB4CB8}" destId="{606DB35E-BC8E-4850-AF17-1667573824B2}" srcOrd="2" destOrd="0" presId="urn:microsoft.com/office/officeart/2018/2/layout/IconVerticalSolidList"/>
    <dgm:cxn modelId="{83AC5A0C-D7DE-4463-8520-7EF510CFAA28}" type="presParOf" srcId="{A7E94A2A-C581-457F-A878-FE83EDCB4CB8}" destId="{1F80FADF-EBFD-47F3-902D-DB8399D3DA9F}" srcOrd="3" destOrd="0" presId="urn:microsoft.com/office/officeart/2018/2/layout/IconVerticalSolidList"/>
    <dgm:cxn modelId="{74F05187-682D-4342-897C-F6D1D9B0ED85}" type="presParOf" srcId="{07A301C0-C414-41B0-B662-DC087A3FDF77}" destId="{0786F810-5C2C-4B94-8F77-292AF073AF9A}" srcOrd="3" destOrd="0" presId="urn:microsoft.com/office/officeart/2018/2/layout/IconVerticalSolidList"/>
    <dgm:cxn modelId="{D76ED984-D320-4323-BE79-2BA42C7B5991}" type="presParOf" srcId="{07A301C0-C414-41B0-B662-DC087A3FDF77}" destId="{07AA699F-9571-4081-88F3-242493BBA18E}" srcOrd="4" destOrd="0" presId="urn:microsoft.com/office/officeart/2018/2/layout/IconVerticalSolidList"/>
    <dgm:cxn modelId="{E5619642-48F7-45B7-820F-444A25BCB946}" type="presParOf" srcId="{07AA699F-9571-4081-88F3-242493BBA18E}" destId="{BE3F5506-396B-4D28-944E-E0BA9E9D5651}" srcOrd="0" destOrd="0" presId="urn:microsoft.com/office/officeart/2018/2/layout/IconVerticalSolidList"/>
    <dgm:cxn modelId="{F6B9BAE2-C189-41E1-BD0D-86AA4B3BB455}" type="presParOf" srcId="{07AA699F-9571-4081-88F3-242493BBA18E}" destId="{ED227917-61FF-432E-A30B-02509B3E3CC6}" srcOrd="1" destOrd="0" presId="urn:microsoft.com/office/officeart/2018/2/layout/IconVerticalSolidList"/>
    <dgm:cxn modelId="{EF032876-6755-47C9-BED5-BB13978D2927}" type="presParOf" srcId="{07AA699F-9571-4081-88F3-242493BBA18E}" destId="{E8CC7F88-004F-4869-9140-A18E49ACBE49}" srcOrd="2" destOrd="0" presId="urn:microsoft.com/office/officeart/2018/2/layout/IconVerticalSolidList"/>
    <dgm:cxn modelId="{5EDC45E3-F6E4-4059-BDA5-8996CE729685}" type="presParOf" srcId="{07AA699F-9571-4081-88F3-242493BBA18E}" destId="{0BA3B993-0194-495B-BA64-179FD349A436}" srcOrd="3" destOrd="0" presId="urn:microsoft.com/office/officeart/2018/2/layout/IconVerticalSolidList"/>
    <dgm:cxn modelId="{3BB6CE88-600B-451A-978C-6DFB75C983D0}" type="presParOf" srcId="{07A301C0-C414-41B0-B662-DC087A3FDF77}" destId="{0F719D82-25C7-41FC-96ED-F18F9086832D}" srcOrd="5" destOrd="0" presId="urn:microsoft.com/office/officeart/2018/2/layout/IconVerticalSolidList"/>
    <dgm:cxn modelId="{DD9734DD-7405-4AC0-9B2C-55EB03F33758}" type="presParOf" srcId="{07A301C0-C414-41B0-B662-DC087A3FDF77}" destId="{19689DB3-F18D-498E-83E6-A3BC7B9B9071}" srcOrd="6" destOrd="0" presId="urn:microsoft.com/office/officeart/2018/2/layout/IconVerticalSolidList"/>
    <dgm:cxn modelId="{83DBEFDE-A826-4877-88E8-B7E8A2AD3694}" type="presParOf" srcId="{19689DB3-F18D-498E-83E6-A3BC7B9B9071}" destId="{A9C1D5E8-CED0-4EDE-9583-6F51F44F0726}" srcOrd="0" destOrd="0" presId="urn:microsoft.com/office/officeart/2018/2/layout/IconVerticalSolidList"/>
    <dgm:cxn modelId="{AEC05DB4-3646-4D88-A385-4716473DAF2D}" type="presParOf" srcId="{19689DB3-F18D-498E-83E6-A3BC7B9B9071}" destId="{1A6D36BB-E6F3-4D57-BF11-916600F87F96}" srcOrd="1" destOrd="0" presId="urn:microsoft.com/office/officeart/2018/2/layout/IconVerticalSolidList"/>
    <dgm:cxn modelId="{04828122-66E7-4D17-B772-2B2A7836B8FA}" type="presParOf" srcId="{19689DB3-F18D-498E-83E6-A3BC7B9B9071}" destId="{83A28B5B-484C-4362-ABDE-61B86FC52525}" srcOrd="2" destOrd="0" presId="urn:microsoft.com/office/officeart/2018/2/layout/IconVerticalSolidList"/>
    <dgm:cxn modelId="{0E2F85B3-6CCC-4144-B86D-5DF22251156C}" type="presParOf" srcId="{19689DB3-F18D-498E-83E6-A3BC7B9B9071}" destId="{1F9F4AF4-322D-4EAE-A6DD-CC749B03955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6ED7B64-9B3C-44C4-B624-1340F0411739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764BE33-4166-471D-83BD-A6F7B2A9FA68}">
      <dgm:prSet/>
      <dgm:spPr/>
      <dgm:t>
        <a:bodyPr/>
        <a:lstStyle/>
        <a:p>
          <a:r>
            <a:rPr lang="en-US"/>
            <a:t>Transfer learning on larger datasets.</a:t>
          </a:r>
        </a:p>
      </dgm:t>
    </dgm:pt>
    <dgm:pt modelId="{008DDF65-4BBA-4D4F-88C6-9EC93D860D2A}" type="parTrans" cxnId="{4503B063-C2A6-4B07-AB18-FAD8EA714707}">
      <dgm:prSet/>
      <dgm:spPr/>
      <dgm:t>
        <a:bodyPr/>
        <a:lstStyle/>
        <a:p>
          <a:endParaRPr lang="en-US"/>
        </a:p>
      </dgm:t>
    </dgm:pt>
    <dgm:pt modelId="{0E53CE62-DAF3-4634-8681-D0BB28CB1A03}" type="sibTrans" cxnId="{4503B063-C2A6-4B07-AB18-FAD8EA714707}">
      <dgm:prSet/>
      <dgm:spPr/>
      <dgm:t>
        <a:bodyPr/>
        <a:lstStyle/>
        <a:p>
          <a:endParaRPr lang="en-US"/>
        </a:p>
      </dgm:t>
    </dgm:pt>
    <dgm:pt modelId="{B40683E8-9D83-47B5-AB2E-7DF1A9E35700}">
      <dgm:prSet/>
      <dgm:spPr/>
      <dgm:t>
        <a:bodyPr/>
        <a:lstStyle/>
        <a:p>
          <a:r>
            <a:rPr lang="en-US"/>
            <a:t>Incorporating external knowledge graphs.</a:t>
          </a:r>
        </a:p>
      </dgm:t>
    </dgm:pt>
    <dgm:pt modelId="{9669512F-D5B1-4279-9186-624FC7BAD8A5}" type="parTrans" cxnId="{0A497D27-302B-4248-8148-EBF0EA3946F4}">
      <dgm:prSet/>
      <dgm:spPr/>
      <dgm:t>
        <a:bodyPr/>
        <a:lstStyle/>
        <a:p>
          <a:endParaRPr lang="en-US"/>
        </a:p>
      </dgm:t>
    </dgm:pt>
    <dgm:pt modelId="{007C90C8-68BB-44B7-A788-7A66F99B8884}" type="sibTrans" cxnId="{0A497D27-302B-4248-8148-EBF0EA3946F4}">
      <dgm:prSet/>
      <dgm:spPr/>
      <dgm:t>
        <a:bodyPr/>
        <a:lstStyle/>
        <a:p>
          <a:endParaRPr lang="en-US"/>
        </a:p>
      </dgm:t>
    </dgm:pt>
    <dgm:pt modelId="{D1D81BFD-1115-4DBD-BBBB-BFEBDAE69F58}">
      <dgm:prSet/>
      <dgm:spPr/>
      <dgm:t>
        <a:bodyPr/>
        <a:lstStyle/>
        <a:p>
          <a:r>
            <a:rPr lang="en-US"/>
            <a:t>Optimizing model efficiency for real-world applications.</a:t>
          </a:r>
        </a:p>
      </dgm:t>
    </dgm:pt>
    <dgm:pt modelId="{DB275FC9-8DB9-42E5-ACBF-46ED4D2F4919}" type="parTrans" cxnId="{F14E541B-1D96-45FE-A3FB-65CC7587B2E5}">
      <dgm:prSet/>
      <dgm:spPr/>
      <dgm:t>
        <a:bodyPr/>
        <a:lstStyle/>
        <a:p>
          <a:endParaRPr lang="en-US"/>
        </a:p>
      </dgm:t>
    </dgm:pt>
    <dgm:pt modelId="{FA5A77B2-3E8D-4836-9A90-9D6F96FD8C44}" type="sibTrans" cxnId="{F14E541B-1D96-45FE-A3FB-65CC7587B2E5}">
      <dgm:prSet/>
      <dgm:spPr/>
      <dgm:t>
        <a:bodyPr/>
        <a:lstStyle/>
        <a:p>
          <a:endParaRPr lang="en-US"/>
        </a:p>
      </dgm:t>
    </dgm:pt>
    <dgm:pt modelId="{F70AACED-AB44-449F-B714-6BFBF99B4A35}" type="pres">
      <dgm:prSet presAssocID="{76ED7B64-9B3C-44C4-B624-1340F0411739}" presName="linear" presStyleCnt="0">
        <dgm:presLayoutVars>
          <dgm:animLvl val="lvl"/>
          <dgm:resizeHandles val="exact"/>
        </dgm:presLayoutVars>
      </dgm:prSet>
      <dgm:spPr/>
    </dgm:pt>
    <dgm:pt modelId="{733CEA70-CA3B-473F-88F0-465D53626431}" type="pres">
      <dgm:prSet presAssocID="{C764BE33-4166-471D-83BD-A6F7B2A9FA6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A322720-1665-471C-8541-CFCFEE993D6B}" type="pres">
      <dgm:prSet presAssocID="{0E53CE62-DAF3-4634-8681-D0BB28CB1A03}" presName="spacer" presStyleCnt="0"/>
      <dgm:spPr/>
    </dgm:pt>
    <dgm:pt modelId="{BA8FFC3E-4181-4609-A5DD-85BC957F25C0}" type="pres">
      <dgm:prSet presAssocID="{B40683E8-9D83-47B5-AB2E-7DF1A9E3570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A808222-C2B7-41A0-8247-3B90D2F2B6E9}" type="pres">
      <dgm:prSet presAssocID="{007C90C8-68BB-44B7-A788-7A66F99B8884}" presName="spacer" presStyleCnt="0"/>
      <dgm:spPr/>
    </dgm:pt>
    <dgm:pt modelId="{368F1390-7916-4542-ACA1-33961AA51831}" type="pres">
      <dgm:prSet presAssocID="{D1D81BFD-1115-4DBD-BBBB-BFEBDAE69F5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14E541B-1D96-45FE-A3FB-65CC7587B2E5}" srcId="{76ED7B64-9B3C-44C4-B624-1340F0411739}" destId="{D1D81BFD-1115-4DBD-BBBB-BFEBDAE69F58}" srcOrd="2" destOrd="0" parTransId="{DB275FC9-8DB9-42E5-ACBF-46ED4D2F4919}" sibTransId="{FA5A77B2-3E8D-4836-9A90-9D6F96FD8C44}"/>
    <dgm:cxn modelId="{0A497D27-302B-4248-8148-EBF0EA3946F4}" srcId="{76ED7B64-9B3C-44C4-B624-1340F0411739}" destId="{B40683E8-9D83-47B5-AB2E-7DF1A9E35700}" srcOrd="1" destOrd="0" parTransId="{9669512F-D5B1-4279-9186-624FC7BAD8A5}" sibTransId="{007C90C8-68BB-44B7-A788-7A66F99B8884}"/>
    <dgm:cxn modelId="{A066F23B-CB0F-418A-BDDA-C9D4217434B8}" type="presOf" srcId="{C764BE33-4166-471D-83BD-A6F7B2A9FA68}" destId="{733CEA70-CA3B-473F-88F0-465D53626431}" srcOrd="0" destOrd="0" presId="urn:microsoft.com/office/officeart/2005/8/layout/vList2"/>
    <dgm:cxn modelId="{4503B063-C2A6-4B07-AB18-FAD8EA714707}" srcId="{76ED7B64-9B3C-44C4-B624-1340F0411739}" destId="{C764BE33-4166-471D-83BD-A6F7B2A9FA68}" srcOrd="0" destOrd="0" parTransId="{008DDF65-4BBA-4D4F-88C6-9EC93D860D2A}" sibTransId="{0E53CE62-DAF3-4634-8681-D0BB28CB1A03}"/>
    <dgm:cxn modelId="{8B2F73EA-8F94-43A3-BA0C-EC1435266D82}" type="presOf" srcId="{76ED7B64-9B3C-44C4-B624-1340F0411739}" destId="{F70AACED-AB44-449F-B714-6BFBF99B4A35}" srcOrd="0" destOrd="0" presId="urn:microsoft.com/office/officeart/2005/8/layout/vList2"/>
    <dgm:cxn modelId="{5AEBEAEA-9568-4100-8E62-D6E7DDEB7D0D}" type="presOf" srcId="{D1D81BFD-1115-4DBD-BBBB-BFEBDAE69F58}" destId="{368F1390-7916-4542-ACA1-33961AA51831}" srcOrd="0" destOrd="0" presId="urn:microsoft.com/office/officeart/2005/8/layout/vList2"/>
    <dgm:cxn modelId="{F9443FF9-43EF-4FD1-B2CE-84D06ADC647D}" type="presOf" srcId="{B40683E8-9D83-47B5-AB2E-7DF1A9E35700}" destId="{BA8FFC3E-4181-4609-A5DD-85BC957F25C0}" srcOrd="0" destOrd="0" presId="urn:microsoft.com/office/officeart/2005/8/layout/vList2"/>
    <dgm:cxn modelId="{EA9DB238-D7E5-46E6-93FA-FCEC39F2CC7D}" type="presParOf" srcId="{F70AACED-AB44-449F-B714-6BFBF99B4A35}" destId="{733CEA70-CA3B-473F-88F0-465D53626431}" srcOrd="0" destOrd="0" presId="urn:microsoft.com/office/officeart/2005/8/layout/vList2"/>
    <dgm:cxn modelId="{5A7DB0A7-4F8E-4604-BAF3-84B99B2DD5D0}" type="presParOf" srcId="{F70AACED-AB44-449F-B714-6BFBF99B4A35}" destId="{9A322720-1665-471C-8541-CFCFEE993D6B}" srcOrd="1" destOrd="0" presId="urn:microsoft.com/office/officeart/2005/8/layout/vList2"/>
    <dgm:cxn modelId="{2438BC18-34E1-4706-AF98-E196260EBAD9}" type="presParOf" srcId="{F70AACED-AB44-449F-B714-6BFBF99B4A35}" destId="{BA8FFC3E-4181-4609-A5DD-85BC957F25C0}" srcOrd="2" destOrd="0" presId="urn:microsoft.com/office/officeart/2005/8/layout/vList2"/>
    <dgm:cxn modelId="{624A82B2-1E3C-4C86-BB22-A50CC8A1480F}" type="presParOf" srcId="{F70AACED-AB44-449F-B714-6BFBF99B4A35}" destId="{3A808222-C2B7-41A0-8247-3B90D2F2B6E9}" srcOrd="3" destOrd="0" presId="urn:microsoft.com/office/officeart/2005/8/layout/vList2"/>
    <dgm:cxn modelId="{8C033B9E-3C3C-4219-B103-A56E1CB8B0B6}" type="presParOf" srcId="{F70AACED-AB44-449F-B714-6BFBF99B4A35}" destId="{368F1390-7916-4542-ACA1-33961AA5183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D4F64D-66F2-4263-8939-8DAE96480FF7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758A1D7-A133-414D-A095-A672E3C21C3C}">
      <dgm:prSet/>
      <dgm:spPr/>
      <dgm:t>
        <a:bodyPr/>
        <a:lstStyle/>
        <a:p>
          <a:r>
            <a:rPr lang="en-US"/>
            <a:t>Implemented VQA using multimodal transformers.</a:t>
          </a:r>
        </a:p>
      </dgm:t>
    </dgm:pt>
    <dgm:pt modelId="{E79CC6F8-F999-4B10-BB2C-ED0035D7C28D}" type="parTrans" cxnId="{DFF5127E-1FA7-4D15-B8C2-EDB6D38E9C43}">
      <dgm:prSet/>
      <dgm:spPr/>
      <dgm:t>
        <a:bodyPr/>
        <a:lstStyle/>
        <a:p>
          <a:endParaRPr lang="en-US"/>
        </a:p>
      </dgm:t>
    </dgm:pt>
    <dgm:pt modelId="{C954DEDB-2939-4941-AA3B-5DDAA34D2B9B}" type="sibTrans" cxnId="{DFF5127E-1FA7-4D15-B8C2-EDB6D38E9C43}">
      <dgm:prSet/>
      <dgm:spPr/>
      <dgm:t>
        <a:bodyPr/>
        <a:lstStyle/>
        <a:p>
          <a:endParaRPr lang="en-US"/>
        </a:p>
      </dgm:t>
    </dgm:pt>
    <dgm:pt modelId="{A16BBD76-1F2E-44A8-85A8-4741A99B49C6}">
      <dgm:prSet/>
      <dgm:spPr/>
      <dgm:t>
        <a:bodyPr/>
        <a:lstStyle/>
        <a:p>
          <a:r>
            <a:rPr lang="en-US"/>
            <a:t>Explored classification and generation models.</a:t>
          </a:r>
        </a:p>
      </dgm:t>
    </dgm:pt>
    <dgm:pt modelId="{7806AF88-B97E-46DF-BFD5-29EBD116DBD7}" type="parTrans" cxnId="{C63584B0-AB88-46D3-9BC2-5ADEECC13013}">
      <dgm:prSet/>
      <dgm:spPr/>
      <dgm:t>
        <a:bodyPr/>
        <a:lstStyle/>
        <a:p>
          <a:endParaRPr lang="en-US"/>
        </a:p>
      </dgm:t>
    </dgm:pt>
    <dgm:pt modelId="{AE3F4C25-BF95-4490-9B02-A1C790622EE0}" type="sibTrans" cxnId="{C63584B0-AB88-46D3-9BC2-5ADEECC13013}">
      <dgm:prSet/>
      <dgm:spPr/>
      <dgm:t>
        <a:bodyPr/>
        <a:lstStyle/>
        <a:p>
          <a:endParaRPr lang="en-US"/>
        </a:p>
      </dgm:t>
    </dgm:pt>
    <dgm:pt modelId="{8EF468C3-A62C-4195-83CF-B515A143AE9E}">
      <dgm:prSet/>
      <dgm:spPr/>
      <dgm:t>
        <a:bodyPr/>
        <a:lstStyle/>
        <a:p>
          <a:r>
            <a:rPr lang="en-US"/>
            <a:t>Potential for broader applications.</a:t>
          </a:r>
        </a:p>
      </dgm:t>
    </dgm:pt>
    <dgm:pt modelId="{3E1465F1-104D-456B-8F36-CC6FF4C457A0}" type="parTrans" cxnId="{19BFE0B9-0355-4992-A421-A16DEC43621B}">
      <dgm:prSet/>
      <dgm:spPr/>
      <dgm:t>
        <a:bodyPr/>
        <a:lstStyle/>
        <a:p>
          <a:endParaRPr lang="en-US"/>
        </a:p>
      </dgm:t>
    </dgm:pt>
    <dgm:pt modelId="{99D4B06F-3088-491F-8CC6-61FFC0AD9488}" type="sibTrans" cxnId="{19BFE0B9-0355-4992-A421-A16DEC43621B}">
      <dgm:prSet/>
      <dgm:spPr/>
      <dgm:t>
        <a:bodyPr/>
        <a:lstStyle/>
        <a:p>
          <a:endParaRPr lang="en-US"/>
        </a:p>
      </dgm:t>
    </dgm:pt>
    <dgm:pt modelId="{CC8D4D80-84BD-46DC-8893-E31377A3CEAA}" type="pres">
      <dgm:prSet presAssocID="{3CD4F64D-66F2-4263-8939-8DAE96480FF7}" presName="vert0" presStyleCnt="0">
        <dgm:presLayoutVars>
          <dgm:dir/>
          <dgm:animOne val="branch"/>
          <dgm:animLvl val="lvl"/>
        </dgm:presLayoutVars>
      </dgm:prSet>
      <dgm:spPr/>
    </dgm:pt>
    <dgm:pt modelId="{A3DF7568-518F-4EF7-AEDB-0D91DA0B4176}" type="pres">
      <dgm:prSet presAssocID="{7758A1D7-A133-414D-A095-A672E3C21C3C}" presName="thickLine" presStyleLbl="alignNode1" presStyleIdx="0" presStyleCnt="3"/>
      <dgm:spPr/>
    </dgm:pt>
    <dgm:pt modelId="{8F12A111-13E2-41FE-8EE6-366214230957}" type="pres">
      <dgm:prSet presAssocID="{7758A1D7-A133-414D-A095-A672E3C21C3C}" presName="horz1" presStyleCnt="0"/>
      <dgm:spPr/>
    </dgm:pt>
    <dgm:pt modelId="{52A904FB-4A2A-47C1-AF5C-D6C80D22FAEB}" type="pres">
      <dgm:prSet presAssocID="{7758A1D7-A133-414D-A095-A672E3C21C3C}" presName="tx1" presStyleLbl="revTx" presStyleIdx="0" presStyleCnt="3"/>
      <dgm:spPr/>
    </dgm:pt>
    <dgm:pt modelId="{BBF4D362-42B5-479B-8011-10718D70AA53}" type="pres">
      <dgm:prSet presAssocID="{7758A1D7-A133-414D-A095-A672E3C21C3C}" presName="vert1" presStyleCnt="0"/>
      <dgm:spPr/>
    </dgm:pt>
    <dgm:pt modelId="{D07D4C71-E324-4684-8D5B-721C2A7D8E0E}" type="pres">
      <dgm:prSet presAssocID="{A16BBD76-1F2E-44A8-85A8-4741A99B49C6}" presName="thickLine" presStyleLbl="alignNode1" presStyleIdx="1" presStyleCnt="3"/>
      <dgm:spPr/>
    </dgm:pt>
    <dgm:pt modelId="{147DB104-F6DA-4EC9-B3F1-44593C9FB197}" type="pres">
      <dgm:prSet presAssocID="{A16BBD76-1F2E-44A8-85A8-4741A99B49C6}" presName="horz1" presStyleCnt="0"/>
      <dgm:spPr/>
    </dgm:pt>
    <dgm:pt modelId="{4E337831-D152-4DFE-82F5-2B411D658AEF}" type="pres">
      <dgm:prSet presAssocID="{A16BBD76-1F2E-44A8-85A8-4741A99B49C6}" presName="tx1" presStyleLbl="revTx" presStyleIdx="1" presStyleCnt="3"/>
      <dgm:spPr/>
    </dgm:pt>
    <dgm:pt modelId="{1965F01D-7867-450D-B3A2-E744446C359D}" type="pres">
      <dgm:prSet presAssocID="{A16BBD76-1F2E-44A8-85A8-4741A99B49C6}" presName="vert1" presStyleCnt="0"/>
      <dgm:spPr/>
    </dgm:pt>
    <dgm:pt modelId="{F6F8ABFA-BA32-4B77-BD71-AFD7A0A58D09}" type="pres">
      <dgm:prSet presAssocID="{8EF468C3-A62C-4195-83CF-B515A143AE9E}" presName="thickLine" presStyleLbl="alignNode1" presStyleIdx="2" presStyleCnt="3"/>
      <dgm:spPr/>
    </dgm:pt>
    <dgm:pt modelId="{A3D71064-F234-42A0-A3B5-ED59190E0B87}" type="pres">
      <dgm:prSet presAssocID="{8EF468C3-A62C-4195-83CF-B515A143AE9E}" presName="horz1" presStyleCnt="0"/>
      <dgm:spPr/>
    </dgm:pt>
    <dgm:pt modelId="{AD86E739-7A22-44C1-BF84-82D4D3F96E10}" type="pres">
      <dgm:prSet presAssocID="{8EF468C3-A62C-4195-83CF-B515A143AE9E}" presName="tx1" presStyleLbl="revTx" presStyleIdx="2" presStyleCnt="3"/>
      <dgm:spPr/>
    </dgm:pt>
    <dgm:pt modelId="{287632C7-2E4D-435C-B153-8BA6D198567F}" type="pres">
      <dgm:prSet presAssocID="{8EF468C3-A62C-4195-83CF-B515A143AE9E}" presName="vert1" presStyleCnt="0"/>
      <dgm:spPr/>
    </dgm:pt>
  </dgm:ptLst>
  <dgm:cxnLst>
    <dgm:cxn modelId="{4BE33946-2E1B-4982-8132-1E83CDB51AFA}" type="presOf" srcId="{A16BBD76-1F2E-44A8-85A8-4741A99B49C6}" destId="{4E337831-D152-4DFE-82F5-2B411D658AEF}" srcOrd="0" destOrd="0" presId="urn:microsoft.com/office/officeart/2008/layout/LinedList"/>
    <dgm:cxn modelId="{5D42D36C-907D-454B-8286-2B1333C159BB}" type="presOf" srcId="{7758A1D7-A133-414D-A095-A672E3C21C3C}" destId="{52A904FB-4A2A-47C1-AF5C-D6C80D22FAEB}" srcOrd="0" destOrd="0" presId="urn:microsoft.com/office/officeart/2008/layout/LinedList"/>
    <dgm:cxn modelId="{AFBA1954-DD5F-457F-90A1-E4D2E994134A}" type="presOf" srcId="{8EF468C3-A62C-4195-83CF-B515A143AE9E}" destId="{AD86E739-7A22-44C1-BF84-82D4D3F96E10}" srcOrd="0" destOrd="0" presId="urn:microsoft.com/office/officeart/2008/layout/LinedList"/>
    <dgm:cxn modelId="{DFF5127E-1FA7-4D15-B8C2-EDB6D38E9C43}" srcId="{3CD4F64D-66F2-4263-8939-8DAE96480FF7}" destId="{7758A1D7-A133-414D-A095-A672E3C21C3C}" srcOrd="0" destOrd="0" parTransId="{E79CC6F8-F999-4B10-BB2C-ED0035D7C28D}" sibTransId="{C954DEDB-2939-4941-AA3B-5DDAA34D2B9B}"/>
    <dgm:cxn modelId="{847EDD92-963C-4070-9F67-EDC0789B0C45}" type="presOf" srcId="{3CD4F64D-66F2-4263-8939-8DAE96480FF7}" destId="{CC8D4D80-84BD-46DC-8893-E31377A3CEAA}" srcOrd="0" destOrd="0" presId="urn:microsoft.com/office/officeart/2008/layout/LinedList"/>
    <dgm:cxn modelId="{C63584B0-AB88-46D3-9BC2-5ADEECC13013}" srcId="{3CD4F64D-66F2-4263-8939-8DAE96480FF7}" destId="{A16BBD76-1F2E-44A8-85A8-4741A99B49C6}" srcOrd="1" destOrd="0" parTransId="{7806AF88-B97E-46DF-BFD5-29EBD116DBD7}" sibTransId="{AE3F4C25-BF95-4490-9B02-A1C790622EE0}"/>
    <dgm:cxn modelId="{19BFE0B9-0355-4992-A421-A16DEC43621B}" srcId="{3CD4F64D-66F2-4263-8939-8DAE96480FF7}" destId="{8EF468C3-A62C-4195-83CF-B515A143AE9E}" srcOrd="2" destOrd="0" parTransId="{3E1465F1-104D-456B-8F36-CC6FF4C457A0}" sibTransId="{99D4B06F-3088-491F-8CC6-61FFC0AD9488}"/>
    <dgm:cxn modelId="{59EA9613-FAE8-48C9-B315-F860A5104920}" type="presParOf" srcId="{CC8D4D80-84BD-46DC-8893-E31377A3CEAA}" destId="{A3DF7568-518F-4EF7-AEDB-0D91DA0B4176}" srcOrd="0" destOrd="0" presId="urn:microsoft.com/office/officeart/2008/layout/LinedList"/>
    <dgm:cxn modelId="{3DC98800-A67D-4498-ABF4-FF261B4ACDA7}" type="presParOf" srcId="{CC8D4D80-84BD-46DC-8893-E31377A3CEAA}" destId="{8F12A111-13E2-41FE-8EE6-366214230957}" srcOrd="1" destOrd="0" presId="urn:microsoft.com/office/officeart/2008/layout/LinedList"/>
    <dgm:cxn modelId="{10D0D8FD-133D-4B44-BE54-A37F8538B3C8}" type="presParOf" srcId="{8F12A111-13E2-41FE-8EE6-366214230957}" destId="{52A904FB-4A2A-47C1-AF5C-D6C80D22FAEB}" srcOrd="0" destOrd="0" presId="urn:microsoft.com/office/officeart/2008/layout/LinedList"/>
    <dgm:cxn modelId="{D88550A6-BD73-4B41-8D55-829803827497}" type="presParOf" srcId="{8F12A111-13E2-41FE-8EE6-366214230957}" destId="{BBF4D362-42B5-479B-8011-10718D70AA53}" srcOrd="1" destOrd="0" presId="urn:microsoft.com/office/officeart/2008/layout/LinedList"/>
    <dgm:cxn modelId="{6F8E27EE-206F-46A7-812A-445D51934061}" type="presParOf" srcId="{CC8D4D80-84BD-46DC-8893-E31377A3CEAA}" destId="{D07D4C71-E324-4684-8D5B-721C2A7D8E0E}" srcOrd="2" destOrd="0" presId="urn:microsoft.com/office/officeart/2008/layout/LinedList"/>
    <dgm:cxn modelId="{FEC3B7BA-7943-464E-B294-D430AD12D7C8}" type="presParOf" srcId="{CC8D4D80-84BD-46DC-8893-E31377A3CEAA}" destId="{147DB104-F6DA-4EC9-B3F1-44593C9FB197}" srcOrd="3" destOrd="0" presId="urn:microsoft.com/office/officeart/2008/layout/LinedList"/>
    <dgm:cxn modelId="{48246C04-166D-445C-B4AD-FCFE8C6814EB}" type="presParOf" srcId="{147DB104-F6DA-4EC9-B3F1-44593C9FB197}" destId="{4E337831-D152-4DFE-82F5-2B411D658AEF}" srcOrd="0" destOrd="0" presId="urn:microsoft.com/office/officeart/2008/layout/LinedList"/>
    <dgm:cxn modelId="{5243A32C-5596-4739-81A2-BA83DD08E6F7}" type="presParOf" srcId="{147DB104-F6DA-4EC9-B3F1-44593C9FB197}" destId="{1965F01D-7867-450D-B3A2-E744446C359D}" srcOrd="1" destOrd="0" presId="urn:microsoft.com/office/officeart/2008/layout/LinedList"/>
    <dgm:cxn modelId="{478B32A7-6F44-4A5B-B07B-1B3673692BED}" type="presParOf" srcId="{CC8D4D80-84BD-46DC-8893-E31377A3CEAA}" destId="{F6F8ABFA-BA32-4B77-BD71-AFD7A0A58D09}" srcOrd="4" destOrd="0" presId="urn:microsoft.com/office/officeart/2008/layout/LinedList"/>
    <dgm:cxn modelId="{3F11D9F0-0987-485D-AF6A-40A78412F714}" type="presParOf" srcId="{CC8D4D80-84BD-46DC-8893-E31377A3CEAA}" destId="{A3D71064-F234-42A0-A3B5-ED59190E0B87}" srcOrd="5" destOrd="0" presId="urn:microsoft.com/office/officeart/2008/layout/LinedList"/>
    <dgm:cxn modelId="{22AE1399-81AE-43DD-8336-B7883BD2C3A7}" type="presParOf" srcId="{A3D71064-F234-42A0-A3B5-ED59190E0B87}" destId="{AD86E739-7A22-44C1-BF84-82D4D3F96E10}" srcOrd="0" destOrd="0" presId="urn:microsoft.com/office/officeart/2008/layout/LinedList"/>
    <dgm:cxn modelId="{7F879A99-A2FB-41A3-8C7B-784DEEEE5D41}" type="presParOf" srcId="{A3D71064-F234-42A0-A3B5-ED59190E0B87}" destId="{287632C7-2E4D-435C-B153-8BA6D198567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0CC11A-FD62-4C98-89F6-06146FFBA0EA}">
      <dsp:nvSpPr>
        <dsp:cNvPr id="0" name=""/>
        <dsp:cNvSpPr/>
      </dsp:nvSpPr>
      <dsp:spPr>
        <a:xfrm>
          <a:off x="0" y="40027"/>
          <a:ext cx="5000124" cy="1731768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Key Differences:</a:t>
          </a:r>
        </a:p>
      </dsp:txBody>
      <dsp:txXfrm>
        <a:off x="84538" y="124565"/>
        <a:ext cx="4831048" cy="1562692"/>
      </dsp:txXfrm>
    </dsp:sp>
    <dsp:sp modelId="{BA250F5B-6A47-4669-95A9-C4310E36F2A7}">
      <dsp:nvSpPr>
        <dsp:cNvPr id="0" name=""/>
        <dsp:cNvSpPr/>
      </dsp:nvSpPr>
      <dsp:spPr>
        <a:xfrm>
          <a:off x="0" y="1861075"/>
          <a:ext cx="5000124" cy="1731768"/>
        </a:xfrm>
        <a:prstGeom prst="round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Classification: Fixed answer space, faster inference.</a:t>
          </a:r>
        </a:p>
      </dsp:txBody>
      <dsp:txXfrm>
        <a:off x="84538" y="1945613"/>
        <a:ext cx="4831048" cy="1562692"/>
      </dsp:txXfrm>
    </dsp:sp>
    <dsp:sp modelId="{3C3EB956-6C72-4547-A9EF-514C6AE82E16}">
      <dsp:nvSpPr>
        <dsp:cNvPr id="0" name=""/>
        <dsp:cNvSpPr/>
      </dsp:nvSpPr>
      <dsp:spPr>
        <a:xfrm>
          <a:off x="0" y="3682124"/>
          <a:ext cx="5000124" cy="1731768"/>
        </a:xfrm>
        <a:prstGeom prst="round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Generation: Open-ended answers, generates sequences.</a:t>
          </a:r>
        </a:p>
      </dsp:txBody>
      <dsp:txXfrm>
        <a:off x="84538" y="3766662"/>
        <a:ext cx="4831048" cy="15626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829DA-665E-4E94-B040-F74881C05023}">
      <dsp:nvSpPr>
        <dsp:cNvPr id="0" name=""/>
        <dsp:cNvSpPr/>
      </dsp:nvSpPr>
      <dsp:spPr>
        <a:xfrm>
          <a:off x="520435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F8A12C-DD60-4792-9917-11C3426C9AB3}">
      <dsp:nvSpPr>
        <dsp:cNvPr id="0" name=""/>
        <dsp:cNvSpPr/>
      </dsp:nvSpPr>
      <dsp:spPr>
        <a:xfrm>
          <a:off x="25435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Metrics Used:</a:t>
          </a:r>
        </a:p>
      </dsp:txBody>
      <dsp:txXfrm>
        <a:off x="25435" y="2276522"/>
        <a:ext cx="1800000" cy="720000"/>
      </dsp:txXfrm>
    </dsp:sp>
    <dsp:sp modelId="{8B95C3B8-8F8D-435D-8F78-B0D86F52072A}">
      <dsp:nvSpPr>
        <dsp:cNvPr id="0" name=""/>
        <dsp:cNvSpPr/>
      </dsp:nvSpPr>
      <dsp:spPr>
        <a:xfrm>
          <a:off x="2635435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A279A9-15E8-4C2F-A574-582B9AF5D738}">
      <dsp:nvSpPr>
        <dsp:cNvPr id="0" name=""/>
        <dsp:cNvSpPr/>
      </dsp:nvSpPr>
      <dsp:spPr>
        <a:xfrm>
          <a:off x="2140435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Accuracy: Percentage of correct answers.</a:t>
          </a:r>
        </a:p>
      </dsp:txBody>
      <dsp:txXfrm>
        <a:off x="2140435" y="2276522"/>
        <a:ext cx="1800000" cy="720000"/>
      </dsp:txXfrm>
    </dsp:sp>
    <dsp:sp modelId="{C5747465-2412-4FA4-8ECD-4235598EBA5B}">
      <dsp:nvSpPr>
        <dsp:cNvPr id="0" name=""/>
        <dsp:cNvSpPr/>
      </dsp:nvSpPr>
      <dsp:spPr>
        <a:xfrm>
          <a:off x="4750435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784D7E-3459-47B3-8E0C-DF5E7637ED1E}">
      <dsp:nvSpPr>
        <dsp:cNvPr id="0" name=""/>
        <dsp:cNvSpPr/>
      </dsp:nvSpPr>
      <dsp:spPr>
        <a:xfrm>
          <a:off x="4255435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Macro F1 Score: Balances precision and recall.</a:t>
          </a:r>
        </a:p>
      </dsp:txBody>
      <dsp:txXfrm>
        <a:off x="4255435" y="2276522"/>
        <a:ext cx="1800000" cy="720000"/>
      </dsp:txXfrm>
    </dsp:sp>
    <dsp:sp modelId="{63EE8120-10FC-4E38-95D2-F29C43BD6A91}">
      <dsp:nvSpPr>
        <dsp:cNvPr id="0" name=""/>
        <dsp:cNvSpPr/>
      </dsp:nvSpPr>
      <dsp:spPr>
        <a:xfrm>
          <a:off x="6865435" y="1196282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914FC-AEF6-4AAC-8087-AE071ACA5907}">
      <dsp:nvSpPr>
        <dsp:cNvPr id="0" name=""/>
        <dsp:cNvSpPr/>
      </dsp:nvSpPr>
      <dsp:spPr>
        <a:xfrm>
          <a:off x="6370435" y="227652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Wu and Palmer Similarity (WUPS): Measures semantic similarity.</a:t>
          </a:r>
        </a:p>
      </dsp:txBody>
      <dsp:txXfrm>
        <a:off x="6370435" y="2276522"/>
        <a:ext cx="1800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EDFCA5-1BDB-42E7-ADAF-0C2FBCA18C14}">
      <dsp:nvSpPr>
        <dsp:cNvPr id="0" name=""/>
        <dsp:cNvSpPr/>
      </dsp:nvSpPr>
      <dsp:spPr>
        <a:xfrm>
          <a:off x="0" y="1878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EC4BB9-1A3D-446F-94F6-763CC7AE3F69}">
      <dsp:nvSpPr>
        <dsp:cNvPr id="0" name=""/>
        <dsp:cNvSpPr/>
      </dsp:nvSpPr>
      <dsp:spPr>
        <a:xfrm>
          <a:off x="287993" y="216088"/>
          <a:ext cx="523623" cy="5236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4D91E3-BCE6-4768-BC12-E05238BD9EB5}">
      <dsp:nvSpPr>
        <dsp:cNvPr id="0" name=""/>
        <dsp:cNvSpPr/>
      </dsp:nvSpPr>
      <dsp:spPr>
        <a:xfrm>
          <a:off x="1099610" y="1878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Challenges: Long training time.</a:t>
          </a:r>
        </a:p>
      </dsp:txBody>
      <dsp:txXfrm>
        <a:off x="1099610" y="1878"/>
        <a:ext cx="7129989" cy="952043"/>
      </dsp:txXfrm>
    </dsp:sp>
    <dsp:sp modelId="{9DA2658E-2B27-4607-9902-BF2BAB55163F}">
      <dsp:nvSpPr>
        <dsp:cNvPr id="0" name=""/>
        <dsp:cNvSpPr/>
      </dsp:nvSpPr>
      <dsp:spPr>
        <a:xfrm>
          <a:off x="0" y="1191932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BEE877-595E-40FE-B4F7-C8179307E0A4}">
      <dsp:nvSpPr>
        <dsp:cNvPr id="0" name=""/>
        <dsp:cNvSpPr/>
      </dsp:nvSpPr>
      <dsp:spPr>
        <a:xfrm>
          <a:off x="287993" y="1406142"/>
          <a:ext cx="523623" cy="5236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80FADF-EBFD-47F3-902D-DB8399D3DA9F}">
      <dsp:nvSpPr>
        <dsp:cNvPr id="0" name=""/>
        <dsp:cNvSpPr/>
      </dsp:nvSpPr>
      <dsp:spPr>
        <a:xfrm>
          <a:off x="1099610" y="1191932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Limited dataset size (DAQUAR).</a:t>
          </a:r>
        </a:p>
      </dsp:txBody>
      <dsp:txXfrm>
        <a:off x="1099610" y="1191932"/>
        <a:ext cx="7129989" cy="952043"/>
      </dsp:txXfrm>
    </dsp:sp>
    <dsp:sp modelId="{BE3F5506-396B-4D28-944E-E0BA9E9D5651}">
      <dsp:nvSpPr>
        <dsp:cNvPr id="0" name=""/>
        <dsp:cNvSpPr/>
      </dsp:nvSpPr>
      <dsp:spPr>
        <a:xfrm>
          <a:off x="0" y="2381986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227917-61FF-432E-A30B-02509B3E3CC6}">
      <dsp:nvSpPr>
        <dsp:cNvPr id="0" name=""/>
        <dsp:cNvSpPr/>
      </dsp:nvSpPr>
      <dsp:spPr>
        <a:xfrm>
          <a:off x="287993" y="2596196"/>
          <a:ext cx="523623" cy="52362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A3B993-0194-495B-BA64-179FD349A436}">
      <dsp:nvSpPr>
        <dsp:cNvPr id="0" name=""/>
        <dsp:cNvSpPr/>
      </dsp:nvSpPr>
      <dsp:spPr>
        <a:xfrm>
          <a:off x="1099610" y="2381986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High computational requirements.</a:t>
          </a:r>
        </a:p>
      </dsp:txBody>
      <dsp:txXfrm>
        <a:off x="1099610" y="2381986"/>
        <a:ext cx="7129989" cy="952043"/>
      </dsp:txXfrm>
    </dsp:sp>
    <dsp:sp modelId="{A9C1D5E8-CED0-4EDE-9583-6F51F44F0726}">
      <dsp:nvSpPr>
        <dsp:cNvPr id="0" name=""/>
        <dsp:cNvSpPr/>
      </dsp:nvSpPr>
      <dsp:spPr>
        <a:xfrm>
          <a:off x="0" y="3572041"/>
          <a:ext cx="8229600" cy="9520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6D36BB-E6F3-4D57-BF11-916600F87F96}">
      <dsp:nvSpPr>
        <dsp:cNvPr id="0" name=""/>
        <dsp:cNvSpPr/>
      </dsp:nvSpPr>
      <dsp:spPr>
        <a:xfrm>
          <a:off x="287993" y="3786250"/>
          <a:ext cx="523623" cy="52362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9F4AF4-322D-4EAE-A6DD-CC749B039559}">
      <dsp:nvSpPr>
        <dsp:cNvPr id="0" name=""/>
        <dsp:cNvSpPr/>
      </dsp:nvSpPr>
      <dsp:spPr>
        <a:xfrm>
          <a:off x="1099610" y="3572041"/>
          <a:ext cx="7129989" cy="9520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758" tIns="100758" rIns="100758" bIns="100758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Semantic metrics lack sentence-level coverage.</a:t>
          </a:r>
        </a:p>
      </dsp:txBody>
      <dsp:txXfrm>
        <a:off x="1099610" y="3572041"/>
        <a:ext cx="7129989" cy="95204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3CEA70-CA3B-473F-88F0-465D53626431}">
      <dsp:nvSpPr>
        <dsp:cNvPr id="0" name=""/>
        <dsp:cNvSpPr/>
      </dsp:nvSpPr>
      <dsp:spPr>
        <a:xfrm>
          <a:off x="0" y="651584"/>
          <a:ext cx="4690291" cy="1193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Transfer learning on larger datasets.</a:t>
          </a:r>
        </a:p>
      </dsp:txBody>
      <dsp:txXfrm>
        <a:off x="58257" y="709841"/>
        <a:ext cx="4573777" cy="1076886"/>
      </dsp:txXfrm>
    </dsp:sp>
    <dsp:sp modelId="{BA8FFC3E-4181-4609-A5DD-85BC957F25C0}">
      <dsp:nvSpPr>
        <dsp:cNvPr id="0" name=""/>
        <dsp:cNvSpPr/>
      </dsp:nvSpPr>
      <dsp:spPr>
        <a:xfrm>
          <a:off x="0" y="1931384"/>
          <a:ext cx="4690291" cy="1193400"/>
        </a:xfrm>
        <a:prstGeom prst="roundRect">
          <a:avLst/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Incorporating external knowledge graphs.</a:t>
          </a:r>
        </a:p>
      </dsp:txBody>
      <dsp:txXfrm>
        <a:off x="58257" y="1989641"/>
        <a:ext cx="4573777" cy="1076886"/>
      </dsp:txXfrm>
    </dsp:sp>
    <dsp:sp modelId="{368F1390-7916-4542-ACA1-33961AA51831}">
      <dsp:nvSpPr>
        <dsp:cNvPr id="0" name=""/>
        <dsp:cNvSpPr/>
      </dsp:nvSpPr>
      <dsp:spPr>
        <a:xfrm>
          <a:off x="0" y="3211184"/>
          <a:ext cx="4690291" cy="1193400"/>
        </a:xfrm>
        <a:prstGeom prst="round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Optimizing model efficiency for real-world applications.</a:t>
          </a:r>
        </a:p>
      </dsp:txBody>
      <dsp:txXfrm>
        <a:off x="58257" y="3269441"/>
        <a:ext cx="4573777" cy="107688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DF7568-518F-4EF7-AEDB-0D91DA0B4176}">
      <dsp:nvSpPr>
        <dsp:cNvPr id="0" name=""/>
        <dsp:cNvSpPr/>
      </dsp:nvSpPr>
      <dsp:spPr>
        <a:xfrm>
          <a:off x="0" y="2468"/>
          <a:ext cx="469029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A904FB-4A2A-47C1-AF5C-D6C80D22FAEB}">
      <dsp:nvSpPr>
        <dsp:cNvPr id="0" name=""/>
        <dsp:cNvSpPr/>
      </dsp:nvSpPr>
      <dsp:spPr>
        <a:xfrm>
          <a:off x="0" y="2468"/>
          <a:ext cx="4690291" cy="1683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Implemented VQA using multimodal transformers.</a:t>
          </a:r>
        </a:p>
      </dsp:txBody>
      <dsp:txXfrm>
        <a:off x="0" y="2468"/>
        <a:ext cx="4690291" cy="1683744"/>
      </dsp:txXfrm>
    </dsp:sp>
    <dsp:sp modelId="{D07D4C71-E324-4684-8D5B-721C2A7D8E0E}">
      <dsp:nvSpPr>
        <dsp:cNvPr id="0" name=""/>
        <dsp:cNvSpPr/>
      </dsp:nvSpPr>
      <dsp:spPr>
        <a:xfrm>
          <a:off x="0" y="1686212"/>
          <a:ext cx="4690291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337831-D152-4DFE-82F5-2B411D658AEF}">
      <dsp:nvSpPr>
        <dsp:cNvPr id="0" name=""/>
        <dsp:cNvSpPr/>
      </dsp:nvSpPr>
      <dsp:spPr>
        <a:xfrm>
          <a:off x="0" y="1686212"/>
          <a:ext cx="4690291" cy="1683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Explored classification and generation models.</a:t>
          </a:r>
        </a:p>
      </dsp:txBody>
      <dsp:txXfrm>
        <a:off x="0" y="1686212"/>
        <a:ext cx="4690291" cy="1683744"/>
      </dsp:txXfrm>
    </dsp:sp>
    <dsp:sp modelId="{F6F8ABFA-BA32-4B77-BD71-AFD7A0A58D09}">
      <dsp:nvSpPr>
        <dsp:cNvPr id="0" name=""/>
        <dsp:cNvSpPr/>
      </dsp:nvSpPr>
      <dsp:spPr>
        <a:xfrm>
          <a:off x="0" y="3369957"/>
          <a:ext cx="4690291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86E739-7A22-44C1-BF84-82D4D3F96E10}">
      <dsp:nvSpPr>
        <dsp:cNvPr id="0" name=""/>
        <dsp:cNvSpPr/>
      </dsp:nvSpPr>
      <dsp:spPr>
        <a:xfrm>
          <a:off x="0" y="3369957"/>
          <a:ext cx="4690291" cy="16837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Potential for broader applications.</a:t>
          </a:r>
        </a:p>
      </dsp:txBody>
      <dsp:txXfrm>
        <a:off x="0" y="3369957"/>
        <a:ext cx="4690291" cy="16837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0" name="Rectangle 99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1" y="4018137"/>
            <a:ext cx="3803416" cy="2129586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en-US" sz="4200" b="1" dirty="0">
                <a:solidFill>
                  <a:schemeClr val="bg1"/>
                </a:solidFill>
              </a:rPr>
              <a:t>Visual Question Answering (VQA) Project</a:t>
            </a:r>
          </a:p>
        </p:txBody>
      </p:sp>
      <p:pic>
        <p:nvPicPr>
          <p:cNvPr id="5" name="Picture 4" descr="A comparison of a kitchen&#10;&#10;Description automatically generated">
            <a:extLst>
              <a:ext uri="{FF2B5EF4-FFF2-40B4-BE49-F238E27FC236}">
                <a16:creationId xmlns:a16="http://schemas.microsoft.com/office/drawing/2014/main" id="{5A3254C5-262B-0914-F004-4199089EA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19" y="1142377"/>
            <a:ext cx="8132299" cy="2216051"/>
          </a:xfrm>
          <a:prstGeom prst="rect">
            <a:avLst/>
          </a:prstGeom>
        </p:spPr>
      </p:pic>
      <p:grpSp>
        <p:nvGrpSpPr>
          <p:cNvPr id="116" name="Group 115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830625"/>
            <a:ext cx="304800" cy="322326"/>
            <a:chOff x="215328" y="-46937"/>
            <a:chExt cx="304800" cy="2773841"/>
          </a:xfrm>
        </p:grpSpPr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Oval 121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7613133" y="4270841"/>
            <a:ext cx="1423414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3978" y="4018143"/>
            <a:ext cx="4161833" cy="2129599"/>
          </a:xfrm>
          <a:noFill/>
        </p:spPr>
        <p:txBody>
          <a:bodyPr anchor="t"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Implementation and Evaluation of Multimodal Transformers</a:t>
            </a:r>
          </a:p>
          <a:p>
            <a:r>
              <a:rPr lang="en-US" sz="1600" dirty="0">
                <a:solidFill>
                  <a:schemeClr val="bg1"/>
                </a:solidFill>
              </a:rPr>
              <a:t>Rishabh Singh</a:t>
            </a:r>
          </a:p>
          <a:p>
            <a:r>
              <a:rPr lang="en-US" sz="1600" dirty="0">
                <a:solidFill>
                  <a:schemeClr val="bg1"/>
                </a:solidFill>
              </a:rPr>
              <a:t>NUID : 002767904</a:t>
            </a:r>
          </a:p>
          <a:p>
            <a:r>
              <a:rPr lang="en-US" sz="1600" dirty="0">
                <a:solidFill>
                  <a:schemeClr val="bg1"/>
                </a:solidFill>
              </a:rPr>
              <a:t>Group : 26</a:t>
            </a:r>
          </a:p>
          <a:p>
            <a:r>
              <a:rPr lang="en-US" sz="1600" dirty="0">
                <a:solidFill>
                  <a:schemeClr val="bg1"/>
                </a:solidFill>
              </a:rPr>
              <a:t>CS 6120: Natural Language Processing</a:t>
            </a:r>
          </a:p>
          <a:p>
            <a:r>
              <a:rPr lang="en-US" sz="1600" dirty="0">
                <a:solidFill>
                  <a:schemeClr val="bg1"/>
                </a:solidFill>
              </a:rPr>
              <a:t>Instructor: Prof. Uzair Ahmad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60045"/>
            <a:ext cx="4694659" cy="573405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99"/>
          <a:stretch/>
        </p:blipFill>
        <p:spPr>
          <a:xfrm>
            <a:off x="-1" y="857250"/>
            <a:ext cx="9144001" cy="5734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1296" y="437493"/>
            <a:ext cx="3988849" cy="1381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</a:rPr>
              <a:t>Results and Observations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525" y="1468363"/>
            <a:ext cx="4180922" cy="4515805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7" name="Graphic 6" descr="Ribbon">
            <a:extLst>
              <a:ext uri="{FF2B5EF4-FFF2-40B4-BE49-F238E27FC236}">
                <a16:creationId xmlns:a16="http://schemas.microsoft.com/office/drawing/2014/main" id="{27BFAB33-4654-7188-F239-C63BD52A7E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9490" y="2079067"/>
            <a:ext cx="3026740" cy="30267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8897" y="1656214"/>
            <a:ext cx="4003614" cy="520178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BERT + </a:t>
            </a:r>
            <a:r>
              <a:rPr lang="en-US" sz="2000" dirty="0" err="1">
                <a:solidFill>
                  <a:srgbClr val="000000"/>
                </a:solidFill>
              </a:rPr>
              <a:t>ViT</a:t>
            </a:r>
            <a:r>
              <a:rPr lang="en-US" sz="2000" dirty="0">
                <a:solidFill>
                  <a:srgbClr val="000000"/>
                </a:solidFill>
              </a:rPr>
              <a:t>: Good performance with moderate complexity, with a WUPS score of 0.26and eval loss of 3.76, eval accuracy of 0.21, eval f1 of 0.018.</a:t>
            </a:r>
          </a:p>
          <a:p>
            <a:r>
              <a:rPr lang="en-US" sz="2000" dirty="0">
                <a:solidFill>
                  <a:srgbClr val="000000"/>
                </a:solidFill>
              </a:rPr>
              <a:t>BERT + </a:t>
            </a:r>
            <a:r>
              <a:rPr lang="en-US" sz="2000" dirty="0" err="1">
                <a:solidFill>
                  <a:srgbClr val="000000"/>
                </a:solidFill>
              </a:rPr>
              <a:t>ViT</a:t>
            </a:r>
            <a:r>
              <a:rPr lang="en-US" sz="2000" dirty="0">
                <a:solidFill>
                  <a:srgbClr val="000000"/>
                </a:solidFill>
              </a:rPr>
              <a:t> + GPT2: Highest WUPS and accuracy due to robust embeddings, with </a:t>
            </a:r>
            <a:r>
              <a:rPr lang="en-US" sz="2000" dirty="0" err="1">
                <a:solidFill>
                  <a:srgbClr val="000000"/>
                </a:solidFill>
              </a:rPr>
              <a:t>aWUPS</a:t>
            </a:r>
            <a:r>
              <a:rPr lang="en-US" sz="2000" dirty="0">
                <a:solidFill>
                  <a:srgbClr val="000000"/>
                </a:solidFill>
              </a:rPr>
              <a:t> score of 0.27 and eval loss of 3.72, eval accuracy of 0.22, eval f1 of 0.018.</a:t>
            </a:r>
          </a:p>
          <a:p>
            <a:r>
              <a:rPr lang="en-US" sz="2000" dirty="0">
                <a:solidFill>
                  <a:srgbClr val="000000"/>
                </a:solidFill>
              </a:rPr>
              <a:t>Key Insights: Robust text embeddings, </a:t>
            </a:r>
            <a:r>
              <a:rPr lang="en-US" sz="2000" dirty="0" err="1">
                <a:solidFill>
                  <a:srgbClr val="000000"/>
                </a:solidFill>
              </a:rPr>
              <a:t>ViT</a:t>
            </a:r>
            <a:r>
              <a:rPr lang="en-US" sz="2000" dirty="0">
                <a:solidFill>
                  <a:srgbClr val="000000"/>
                </a:solidFill>
              </a:rPr>
              <a:t> excels in visual tasks.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Limitations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709F76C-22B9-020A-84D4-95E4D32C5D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5452455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EFF7B1-6CB7-47D1-AD37-B870CA2B2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A2962B-21B6-4689-A95D-A8FF6ADE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" y="0"/>
            <a:ext cx="9141714" cy="6858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45280D-ED36-41FE-8EB1-CE597C99C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9911" y="828635"/>
            <a:ext cx="304800" cy="322326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26CEB3-5AE4-4088-AD63-396DB50F2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AA9279A-AD34-474C-834E-6BF658144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3589559-7D9A-4ECD-90BB-A5565E2DA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01B1A71-DCEA-4EB2-8133-98A2CD6F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E95A5C-1E97-41C3-9DEC-245FF6DE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3C3374-C720-4FCD-B6CD-AEF1D1A6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639E2EF-4D23-4EA3-B29E-D6362FF7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30820A4-6CEA-4BF7-8DE4-F5B2D2EB2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320E002-8AED-4D4F-A104-0585FFFB9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A0BF3F3-3A09-42CE-9483-114BD01DD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33BD5C-DFC7-4EB7-B348-7C9B5B8D0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00D2CE1-35C1-46E6-BD59-CEE668BD9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58DCE86-9AE1-46D1-96D6-04B8B3EDF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9B74739-D423-4F25-A976-0A6CD86D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018E700-FF08-42AA-9237-24E7A74AD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6B3488A-8A55-403E-B9C9-75AFA0CF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089B9D-BA8D-4A64-B95F-33940D9D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18403B7-F2C7-4C07-8522-21C319109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3B58CC6-A99E-43AF-A467-256F19287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FE97852-3A18-4317-B17E-8C45174F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9D0BC6E-6D0B-4589-B1BF-372BAA383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0B892E-E062-4B0A-B79E-E55D36EC9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D1A4DF9-C28A-4C0A-B273-702F0C48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495992"/>
            <a:ext cx="3146355" cy="5638831"/>
          </a:xfrm>
          <a:noFill/>
        </p:spPr>
        <p:txBody>
          <a:bodyPr anchor="ctr">
            <a:normAutofit/>
          </a:bodyPr>
          <a:lstStyle/>
          <a:p>
            <a:pPr algn="l"/>
            <a:r>
              <a:rPr lang="en-US" sz="4200"/>
              <a:t>Future Directions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46461C9-EF76-840C-9736-6C237437E8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8962967"/>
              </p:ext>
            </p:extLst>
          </p:nvPr>
        </p:nvGraphicFramePr>
        <p:xfrm>
          <a:off x="3686960" y="866585"/>
          <a:ext cx="4690291" cy="5056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EFF7B1-6CB7-47D1-AD37-B870CA2B2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A2962B-21B6-4689-A95D-A8FF6ADE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" y="0"/>
            <a:ext cx="9141714" cy="6858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45280D-ED36-41FE-8EB1-CE597C99C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9911" y="828635"/>
            <a:ext cx="304800" cy="322326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26CEB3-5AE4-4088-AD63-396DB50F2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AA9279A-AD34-474C-834E-6BF658144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3589559-7D9A-4ECD-90BB-A5565E2DA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01B1A71-DCEA-4EB2-8133-98A2CD6F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E95A5C-1E97-41C3-9DEC-245FF6DE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3C3374-C720-4FCD-B6CD-AEF1D1A6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639E2EF-4D23-4EA3-B29E-D6362FF7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30820A4-6CEA-4BF7-8DE4-F5B2D2EB2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320E002-8AED-4D4F-A104-0585FFFB9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A0BF3F3-3A09-42CE-9483-114BD01DD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33BD5C-DFC7-4EB7-B348-7C9B5B8D0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00D2CE1-35C1-46E6-BD59-CEE668BD9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58DCE86-9AE1-46D1-96D6-04B8B3EDF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9B74739-D423-4F25-A976-0A6CD86D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018E700-FF08-42AA-9237-24E7A74AD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6B3488A-8A55-403E-B9C9-75AFA0CF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089B9D-BA8D-4A64-B95F-33940D9D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18403B7-F2C7-4C07-8522-21C319109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3B58CC6-A99E-43AF-A467-256F19287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FE97852-3A18-4317-B17E-8C45174F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9D0BC6E-6D0B-4589-B1BF-372BAA383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0B892E-E062-4B0A-B79E-E55D36EC9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D1A4DF9-C28A-4C0A-B273-702F0C48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495992"/>
            <a:ext cx="3146355" cy="5638831"/>
          </a:xfrm>
          <a:noFill/>
        </p:spPr>
        <p:txBody>
          <a:bodyPr anchor="ctr">
            <a:normAutofit/>
          </a:bodyPr>
          <a:lstStyle/>
          <a:p>
            <a:pPr algn="l"/>
            <a:r>
              <a:rPr lang="en-US" sz="4200"/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F567EC6-24D5-F06D-DFA9-C0EEDC6331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2990720"/>
              </p:ext>
            </p:extLst>
          </p:nvPr>
        </p:nvGraphicFramePr>
        <p:xfrm>
          <a:off x="3686960" y="866585"/>
          <a:ext cx="4690291" cy="5056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A976E23-29EC-4E20-9EF6-B7CC4A821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F5FCEC6-E657-46F1-925F-13ED19212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5BA8FCE-96F8-40B3-804C-10C27C02F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0593719-0C87-4B1E-B35D-0F97D2969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86F72299-2A02-44FA-A443-EFB406CF1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B09EF30-0043-45B4-B715-398AB3B37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0227CAF-D3D1-454C-A6E3-466111AB0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0B68C07-78C0-4A8D-8839-959B33F07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C367BC4-E8BC-458E-B0F6-2033296CF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630936"/>
            <a:ext cx="4172309" cy="2632080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en-US" sz="4200">
                <a:solidFill>
                  <a:schemeClr val="bg1"/>
                </a:solidFill>
              </a:rPr>
              <a:t>Introduction to VQA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F0BDB76-BCEC-498E-BA26-C763CD9FA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D8DF5DF-A251-4BC2-8965-4EDDD01FC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930D52D-708D-43A1-B073-469EFDB02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82491CB-6849-43BB-926B-D979A3DB09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1251642-9512-4A11-9670-BD1C3A99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D277633-FF55-420D-87BC-0CB11FD6D0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1452CEF2-C9EC-4C15-99E4-C781AB08A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00459E6-26A3-4EAC-A34C-D0792D88C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264D5E9-C8D4-444A-8B1B-C11FB47CBA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3DD99233-66AB-4E60-AF8A-A3259E6A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4E8492A-EE2A-4BE3-A4B2-2BCE77DA40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222A220-AA24-4E60-83D6-D32FEB34D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202" y="2222389"/>
            <a:ext cx="4172312" cy="4035503"/>
          </a:xfrm>
          <a:noFill/>
        </p:spPr>
        <p:txBody>
          <a:bodyPr anchor="t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What is VQA?</a:t>
            </a:r>
          </a:p>
          <a:p>
            <a:r>
              <a:rPr lang="en-US" sz="2200" dirty="0">
                <a:solidFill>
                  <a:schemeClr val="bg1"/>
                </a:solidFill>
              </a:rPr>
              <a:t>Multimodal task combining Natural Language Processing (NLP) and Computer Vision (CV).</a:t>
            </a:r>
          </a:p>
          <a:p>
            <a:r>
              <a:rPr lang="en-US" sz="2200" dirty="0">
                <a:solidFill>
                  <a:schemeClr val="bg1"/>
                </a:solidFill>
              </a:rPr>
              <a:t>Objective: Answer natural language questions based on an image.</a:t>
            </a:r>
          </a:p>
          <a:p>
            <a:r>
              <a:rPr lang="en-US" sz="2200" dirty="0">
                <a:solidFill>
                  <a:schemeClr val="bg1"/>
                </a:solidFill>
              </a:rPr>
              <a:t>Applications: Assistive technologies, Education and training, Autonomous systems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1AE823-EAED-62F3-2C23-8D4735703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6561" y="217748"/>
            <a:ext cx="3504223" cy="6403087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94F13521-5DF8-4DF5-A0B9-A718234B3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5302357" y="851510"/>
            <a:ext cx="304800" cy="322326"/>
            <a:chOff x="215328" y="-46937"/>
            <a:chExt cx="304800" cy="277384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046D4DF8-1672-4FA2-9826-FE37087C6A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7A5B2F-EC14-4482-85C2-E1320F14D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AF6FC815-E502-44E9-B346-1E771A5E2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A1DCBABB-A77B-43CF-94EF-B785F32C4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1" y="4018137"/>
            <a:ext cx="3803416" cy="2129586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en-US" sz="4200" dirty="0">
                <a:solidFill>
                  <a:schemeClr val="bg1"/>
                </a:solidFill>
              </a:rPr>
              <a:t>Project Objectives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2AE8C5-6DD2-1C5D-E406-7DA20014F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30" y="317578"/>
            <a:ext cx="8301989" cy="3565449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830625"/>
            <a:ext cx="304800" cy="322326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7613133" y="4270841"/>
            <a:ext cx="1423414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69985" y="4073371"/>
            <a:ext cx="5754412" cy="2602195"/>
          </a:xfrm>
          <a:noFill/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Goals:</a:t>
            </a:r>
          </a:p>
          <a:p>
            <a:r>
              <a:rPr lang="en-US" sz="2000" dirty="0">
                <a:solidFill>
                  <a:schemeClr val="bg1"/>
                </a:solidFill>
              </a:rPr>
              <a:t>Explore feature extraction techniques using text and image transformers.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Implement late fusion-based multimodal architectures.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Evaluate using metrics like accuracy, macro F1, and WUPS.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653" y="3770719"/>
            <a:ext cx="3803416" cy="2129586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en-US" sz="4200" dirty="0">
                <a:solidFill>
                  <a:schemeClr val="bg1"/>
                </a:solidFill>
              </a:rPr>
              <a:t>DAQUAR Dataset</a:t>
            </a:r>
            <a:br>
              <a:rPr lang="en-US" sz="4200" dirty="0">
                <a:solidFill>
                  <a:schemeClr val="bg1"/>
                </a:solidFill>
              </a:rPr>
            </a:br>
            <a:r>
              <a:rPr lang="en-US" sz="4200" dirty="0">
                <a:solidFill>
                  <a:schemeClr val="bg1"/>
                </a:solidFill>
              </a:rPr>
              <a:t> Overview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05CB01-A516-1465-0B32-9345A1075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544" y="229632"/>
            <a:ext cx="8132299" cy="3110603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830625"/>
            <a:ext cx="304800" cy="322326"/>
            <a:chOff x="215328" y="-46937"/>
            <a:chExt cx="304800" cy="2773841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7613133" y="4270841"/>
            <a:ext cx="1423414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4639" y="3395032"/>
            <a:ext cx="6652063" cy="3276164"/>
          </a:xfrm>
          <a:noFill/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Indoor images  : ~12,500 question-answer pairs based on NYU-Depth V2 images.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Custom Data Splits: Training (80%), Evaluation (20%)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1449 RGBD images 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12.5k Image-Question-Answer triples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</a:rPr>
              <a:t>	- Around 9 QA pairs per image 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Questions about objects, set of objects, colors, numbers, and sizes of the objects 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bg1"/>
                </a:solidFill>
              </a:rPr>
              <a:t>Subjectivity is dominant in the dataset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</a:rPr>
              <a:t>	- Spatial relations exhibit different reference frames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</a:rPr>
              <a:t>	- Same objects are referred by multiple names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</a:rPr>
              <a:t>		- Night stand, stool, cabinet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1"/>
                </a:solidFill>
              </a:rPr>
              <a:t>	- Subjective objects saliency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653" y="4384107"/>
            <a:ext cx="2851759" cy="711253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Methodology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3C6099-12B0-96EF-0BA9-277E56E73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55" y="187548"/>
            <a:ext cx="8635862" cy="3265248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830625"/>
            <a:ext cx="304800" cy="322326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7613133" y="4270841"/>
            <a:ext cx="1423414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0556" y="3581567"/>
            <a:ext cx="6104791" cy="3223881"/>
          </a:xfrm>
          <a:noFill/>
        </p:spPr>
        <p:txBody>
          <a:bodyPr anchor="t"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Steps: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1. Feature extraction from images and text.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2. Multimodal feature fusion.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3. Answer prediction modeled as multiclass classification.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Tools: </a:t>
            </a:r>
            <a:r>
              <a:rPr lang="en-US" sz="2400" dirty="0" err="1">
                <a:solidFill>
                  <a:schemeClr val="bg1"/>
                </a:solidFill>
              </a:rPr>
              <a:t>PyTorch</a:t>
            </a:r>
            <a:r>
              <a:rPr lang="en-US" sz="2400" dirty="0">
                <a:solidFill>
                  <a:schemeClr val="bg1"/>
                </a:solidFill>
              </a:rPr>
              <a:t>, Hugging Face Transformers, NLTK, Scikit-learn.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523" y="365757"/>
            <a:ext cx="7918841" cy="1195457"/>
          </a:xfrm>
          <a:noFill/>
        </p:spPr>
        <p:txBody>
          <a:bodyPr anchor="t">
            <a:normAutofit fontScale="90000"/>
          </a:bodyPr>
          <a:lstStyle/>
          <a:p>
            <a:pPr algn="l"/>
            <a:r>
              <a:rPr lang="en-US" sz="4200" dirty="0">
                <a:solidFill>
                  <a:schemeClr val="bg1"/>
                </a:solidFill>
              </a:rPr>
              <a:t>Method 1: VQA Classification (BERT + </a:t>
            </a:r>
            <a:r>
              <a:rPr lang="en-US" sz="4200" dirty="0" err="1">
                <a:solidFill>
                  <a:schemeClr val="bg1"/>
                </a:solidFill>
              </a:rPr>
              <a:t>ViT</a:t>
            </a:r>
            <a:r>
              <a:rPr lang="en-US" sz="420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5" name="Picture 4" descr="A diagram of a computer process">
            <a:extLst>
              <a:ext uri="{FF2B5EF4-FFF2-40B4-BE49-F238E27FC236}">
                <a16:creationId xmlns:a16="http://schemas.microsoft.com/office/drawing/2014/main" id="{77C36FE9-839F-9959-6701-3E09AB58D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726" y="1696036"/>
            <a:ext cx="4382884" cy="4621788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830625"/>
            <a:ext cx="304800" cy="322326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7613133" y="4270841"/>
            <a:ext cx="1423414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081" y="2006850"/>
            <a:ext cx="4161833" cy="3863178"/>
          </a:xfrm>
          <a:noFill/>
        </p:spPr>
        <p:txBody>
          <a:bodyPr anchor="t"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Architecture: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- BERT: Text encoder for questions.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- </a:t>
            </a:r>
            <a:r>
              <a:rPr lang="en-US" sz="2400" dirty="0" err="1">
                <a:solidFill>
                  <a:schemeClr val="bg1"/>
                </a:solidFill>
              </a:rPr>
              <a:t>ViT</a:t>
            </a:r>
            <a:r>
              <a:rPr lang="en-US" sz="2400" dirty="0">
                <a:solidFill>
                  <a:schemeClr val="bg1"/>
                </a:solidFill>
              </a:rPr>
              <a:t>: Visual encoder for image features.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- Fusion Layer: Concatenates text and image features.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- Classifier: Predicts the most probable answer.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662" y="134513"/>
            <a:ext cx="7771992" cy="1201197"/>
          </a:xfrm>
          <a:noFill/>
        </p:spPr>
        <p:txBody>
          <a:bodyPr anchor="t">
            <a:normAutofit fontScale="90000"/>
          </a:bodyPr>
          <a:lstStyle/>
          <a:p>
            <a:pPr algn="l"/>
            <a:r>
              <a:rPr lang="en-US" sz="3900" dirty="0">
                <a:solidFill>
                  <a:schemeClr val="bg1"/>
                </a:solidFill>
              </a:rPr>
              <a:t>Method 2: VQA Generation (BERT + </a:t>
            </a:r>
            <a:r>
              <a:rPr lang="en-US" sz="3900" dirty="0" err="1">
                <a:solidFill>
                  <a:schemeClr val="bg1"/>
                </a:solidFill>
              </a:rPr>
              <a:t>ViT</a:t>
            </a:r>
            <a:r>
              <a:rPr lang="en-US" sz="3900" dirty="0">
                <a:solidFill>
                  <a:schemeClr val="bg1"/>
                </a:solidFill>
              </a:rPr>
              <a:t>) Encoder + (GPT2) Decoder</a:t>
            </a:r>
          </a:p>
        </p:txBody>
      </p:sp>
      <p:pic>
        <p:nvPicPr>
          <p:cNvPr id="5" name="Picture 4" descr="A diagram of a process&#10;&#10;Description automatically generated">
            <a:extLst>
              <a:ext uri="{FF2B5EF4-FFF2-40B4-BE49-F238E27FC236}">
                <a16:creationId xmlns:a16="http://schemas.microsoft.com/office/drawing/2014/main" id="{136ED3DB-1160-BD11-A2FC-9467F4841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9668" y="1545255"/>
            <a:ext cx="4382884" cy="4551835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830625"/>
            <a:ext cx="304800" cy="322326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7613133" y="4270841"/>
            <a:ext cx="1423414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656" y="1797121"/>
            <a:ext cx="4161833" cy="4221491"/>
          </a:xfrm>
          <a:noFill/>
        </p:spPr>
        <p:txBody>
          <a:bodyPr anchor="t"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Architecture: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- BERT + </a:t>
            </a:r>
            <a:r>
              <a:rPr lang="en-US" sz="2800" dirty="0" err="1">
                <a:solidFill>
                  <a:schemeClr val="bg1"/>
                </a:solidFill>
              </a:rPr>
              <a:t>ViT</a:t>
            </a:r>
            <a:r>
              <a:rPr lang="en-US" sz="2800" dirty="0">
                <a:solidFill>
                  <a:schemeClr val="bg1"/>
                </a:solidFill>
              </a:rPr>
              <a:t>: Encoders for text and image inputs.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- GPT: Decoder for generating textual answers.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- Workflow: Tokenize text, encode image, use GPT decoder.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2" y="1914808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858" y="1683756"/>
            <a:ext cx="2336449" cy="2396359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3000">
                <a:solidFill>
                  <a:srgbClr val="FFFFFF"/>
                </a:solidFill>
              </a:rPr>
              <a:t>Comparison of VQA Classification and VQA Generation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4F73E94-251A-AF0B-869A-D8FD5F1C17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5545272"/>
              </p:ext>
            </p:extLst>
          </p:nvPr>
        </p:nvGraphicFramePr>
        <p:xfrm>
          <a:off x="3678789" y="750440"/>
          <a:ext cx="5000124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Evaluation Metrics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A46B45B-1AD0-4F52-C787-C32964AE6C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3410413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549</Words>
  <Application>Microsoft Office PowerPoint</Application>
  <PresentationFormat>On-screen Show (4:3)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Visual Question Answering (VQA) Project</vt:lpstr>
      <vt:lpstr>Introduction to VQA</vt:lpstr>
      <vt:lpstr>Project Objectives</vt:lpstr>
      <vt:lpstr>DAQUAR Dataset  Overview</vt:lpstr>
      <vt:lpstr>Methodology</vt:lpstr>
      <vt:lpstr>Method 1: VQA Classification (BERT + ViT)</vt:lpstr>
      <vt:lpstr>Method 2: VQA Generation (BERT + ViT) Encoder + (GPT2) Decoder</vt:lpstr>
      <vt:lpstr>Comparison of VQA Classification and VQA Generation</vt:lpstr>
      <vt:lpstr>Evaluation Metrics</vt:lpstr>
      <vt:lpstr>Results and Observations</vt:lpstr>
      <vt:lpstr>Limitations</vt:lpstr>
      <vt:lpstr>Future Directions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Rishabh Singh</cp:lastModifiedBy>
  <cp:revision>4</cp:revision>
  <dcterms:created xsi:type="dcterms:W3CDTF">2013-01-27T09:14:16Z</dcterms:created>
  <dcterms:modified xsi:type="dcterms:W3CDTF">2024-11-27T19:47:08Z</dcterms:modified>
  <cp:category/>
</cp:coreProperties>
</file>

<file path=docProps/thumbnail.jpeg>
</file>